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67"/>
  </p:notesMasterIdLst>
  <p:sldIdLst>
    <p:sldId id="669" r:id="rId2"/>
    <p:sldId id="672" r:id="rId3"/>
    <p:sldId id="771" r:id="rId4"/>
    <p:sldId id="767" r:id="rId5"/>
    <p:sldId id="768" r:id="rId6"/>
    <p:sldId id="827" r:id="rId7"/>
    <p:sldId id="790" r:id="rId8"/>
    <p:sldId id="772" r:id="rId9"/>
    <p:sldId id="829" r:id="rId10"/>
    <p:sldId id="828" r:id="rId11"/>
    <p:sldId id="770" r:id="rId12"/>
    <p:sldId id="775" r:id="rId13"/>
    <p:sldId id="774" r:id="rId14"/>
    <p:sldId id="782" r:id="rId15"/>
    <p:sldId id="789" r:id="rId16"/>
    <p:sldId id="838" r:id="rId17"/>
    <p:sldId id="839" r:id="rId18"/>
    <p:sldId id="842" r:id="rId19"/>
    <p:sldId id="841" r:id="rId20"/>
    <p:sldId id="787" r:id="rId21"/>
    <p:sldId id="761" r:id="rId22"/>
    <p:sldId id="762" r:id="rId23"/>
    <p:sldId id="716" r:id="rId24"/>
    <p:sldId id="717" r:id="rId25"/>
    <p:sldId id="792" r:id="rId26"/>
    <p:sldId id="791" r:id="rId27"/>
    <p:sldId id="793" r:id="rId28"/>
    <p:sldId id="794" r:id="rId29"/>
    <p:sldId id="796" r:id="rId30"/>
    <p:sldId id="797" r:id="rId31"/>
    <p:sldId id="795" r:id="rId32"/>
    <p:sldId id="799" r:id="rId33"/>
    <p:sldId id="800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10" r:id="rId43"/>
    <p:sldId id="811" r:id="rId44"/>
    <p:sldId id="812" r:id="rId45"/>
    <p:sldId id="809" r:id="rId46"/>
    <p:sldId id="813" r:id="rId47"/>
    <p:sldId id="814" r:id="rId48"/>
    <p:sldId id="815" r:id="rId49"/>
    <p:sldId id="816" r:id="rId50"/>
    <p:sldId id="817" r:id="rId51"/>
    <p:sldId id="818" r:id="rId52"/>
    <p:sldId id="819" r:id="rId53"/>
    <p:sldId id="820" r:id="rId54"/>
    <p:sldId id="821" r:id="rId55"/>
    <p:sldId id="822" r:id="rId56"/>
    <p:sldId id="823" r:id="rId57"/>
    <p:sldId id="826" r:id="rId58"/>
    <p:sldId id="825" r:id="rId59"/>
    <p:sldId id="776" r:id="rId60"/>
    <p:sldId id="777" r:id="rId61"/>
    <p:sldId id="779" r:id="rId62"/>
    <p:sldId id="778" r:id="rId63"/>
    <p:sldId id="780" r:id="rId64"/>
    <p:sldId id="723" r:id="rId65"/>
    <p:sldId id="824" r:id="rId6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29" userDrawn="1">
          <p15:clr>
            <a:srgbClr val="A4A3A4"/>
          </p15:clr>
        </p15:guide>
        <p15:guide id="3" pos="527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  <a:srgbClr val="656E95"/>
    <a:srgbClr val="F89387"/>
    <a:srgbClr val="8B9BBC"/>
    <a:srgbClr val="FF7979"/>
    <a:srgbClr val="D4882A"/>
    <a:srgbClr val="EFEDE2"/>
    <a:srgbClr val="775A0E"/>
    <a:srgbClr val="FDF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5" autoAdjust="0"/>
    <p:restoredTop sz="91299" autoAdjust="0"/>
  </p:normalViewPr>
  <p:slideViewPr>
    <p:cSldViewPr snapToGrid="0" snapToObjects="1">
      <p:cViewPr varScale="1">
        <p:scale>
          <a:sx n="122" d="100"/>
          <a:sy n="122" d="100"/>
        </p:scale>
        <p:origin x="3032" y="240"/>
      </p:cViewPr>
      <p:guideLst>
        <p:guide orient="horz" pos="8112"/>
        <p:guide pos="14829"/>
        <p:guide pos="527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3AD72-C9B7-433A-99CE-2587FEF96F7C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99CDA8-02D0-45AE-BDC4-DA673F668FF5}">
      <dgm:prSet phldrT="[Text]"/>
      <dgm:spPr/>
      <dgm:t>
        <a:bodyPr/>
        <a:lstStyle/>
        <a:p>
          <a:r>
            <a:rPr lang="en-US" b="1" dirty="0">
              <a:latin typeface="+mn-lt"/>
            </a:rPr>
            <a:t>Public Accounting </a:t>
          </a:r>
          <a:endParaRPr lang="en-US" dirty="0"/>
        </a:p>
      </dgm:t>
    </dgm:pt>
    <dgm:pt modelId="{9FD18BCC-71A2-4A36-8D85-B858057B79EA}" type="parTrans" cxnId="{557715F0-D11F-4133-AFBA-BB6E182A7A9B}">
      <dgm:prSet/>
      <dgm:spPr/>
      <dgm:t>
        <a:bodyPr/>
        <a:lstStyle/>
        <a:p>
          <a:endParaRPr lang="en-US"/>
        </a:p>
      </dgm:t>
    </dgm:pt>
    <dgm:pt modelId="{431ADBEF-CC16-4BB4-8306-549FDFBAD2AB}" type="sibTrans" cxnId="{557715F0-D11F-4133-AFBA-BB6E182A7A9B}">
      <dgm:prSet/>
      <dgm:spPr/>
      <dgm:t>
        <a:bodyPr/>
        <a:lstStyle/>
        <a:p>
          <a:endParaRPr lang="en-US"/>
        </a:p>
      </dgm:t>
    </dgm:pt>
    <dgm:pt modelId="{14715E1E-7D61-4DC2-99A8-15E1B2DBB71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Individuals in public accounting offer expert service to the general public, in much the same way that doctors serve patients and lawyers serve clients. </a:t>
          </a:r>
          <a:endParaRPr lang="en-US" dirty="0"/>
        </a:p>
      </dgm:t>
    </dgm:pt>
    <dgm:pt modelId="{400E0897-75DC-4B5E-A81B-4BA426CB952E}" type="parTrans" cxnId="{4B648C4B-8C83-4C8A-B4CE-28D9D55ADA13}">
      <dgm:prSet/>
      <dgm:spPr/>
      <dgm:t>
        <a:bodyPr/>
        <a:lstStyle/>
        <a:p>
          <a:endParaRPr lang="en-US"/>
        </a:p>
      </dgm:t>
    </dgm:pt>
    <dgm:pt modelId="{B6EE3069-3FA1-4FA1-93E2-EBE469219AE0}" type="sibTrans" cxnId="{4B648C4B-8C83-4C8A-B4CE-28D9D55ADA13}">
      <dgm:prSet/>
      <dgm:spPr/>
      <dgm:t>
        <a:bodyPr/>
        <a:lstStyle/>
        <a:p>
          <a:endParaRPr lang="en-US"/>
        </a:p>
      </dgm:t>
    </dgm:pt>
    <dgm:pt modelId="{D38413E4-5EBE-49D1-930B-B92E8185C12D}">
      <dgm:prSet phldrT="[Text]"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Private Accounting</a:t>
          </a:r>
          <a:endParaRPr lang="en-US" dirty="0"/>
        </a:p>
      </dgm:t>
    </dgm:pt>
    <dgm:pt modelId="{30F70E1D-28C8-461C-9D9C-5B8DF6565451}" type="parTrans" cxnId="{868D0228-BA08-4E68-B286-BA7BCDA6AEF3}">
      <dgm:prSet/>
      <dgm:spPr/>
      <dgm:t>
        <a:bodyPr/>
        <a:lstStyle/>
        <a:p>
          <a:endParaRPr lang="en-US"/>
        </a:p>
      </dgm:t>
    </dgm:pt>
    <dgm:pt modelId="{D0CC00AD-68E0-418C-B05A-D0CA7A7E4C1E}" type="sibTrans" cxnId="{868D0228-BA08-4E68-B286-BA7BCDA6AEF3}">
      <dgm:prSet/>
      <dgm:spPr/>
      <dgm:t>
        <a:bodyPr/>
        <a:lstStyle/>
        <a:p>
          <a:endParaRPr lang="en-US"/>
        </a:p>
      </dgm:t>
    </dgm:pt>
    <dgm:pt modelId="{6757FF97-6409-4F99-8332-D7762A7D5B6D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Individuals in private accounting are employees of for-profit companies and not-for-profit organizations</a:t>
          </a:r>
          <a:endParaRPr lang="en-US" dirty="0"/>
        </a:p>
      </dgm:t>
    </dgm:pt>
    <dgm:pt modelId="{2C72556C-D930-48B8-9B12-CE6B37E8273A}" type="parTrans" cxnId="{A95AA89C-B815-4772-B92E-966737EF33C2}">
      <dgm:prSet/>
      <dgm:spPr/>
      <dgm:t>
        <a:bodyPr/>
        <a:lstStyle/>
        <a:p>
          <a:endParaRPr lang="en-US"/>
        </a:p>
      </dgm:t>
    </dgm:pt>
    <dgm:pt modelId="{02B6E677-791F-4A63-8BF2-3166509D828C}" type="sibTrans" cxnId="{A95AA89C-B815-4772-B92E-966737EF33C2}">
      <dgm:prSet/>
      <dgm:spPr/>
      <dgm:t>
        <a:bodyPr/>
        <a:lstStyle/>
        <a:p>
          <a:endParaRPr lang="en-US"/>
        </a:p>
      </dgm:t>
    </dgm:pt>
    <dgm:pt modelId="{293A81A1-C222-40B9-8895-5E24F83D9D2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Cost accounting, budgeting, accounting information system design and support, tax planning and preparation, internal auditing</a:t>
          </a:r>
          <a:endParaRPr lang="en-US" dirty="0">
            <a:solidFill>
              <a:schemeClr val="accent1"/>
            </a:solidFill>
          </a:endParaRPr>
        </a:p>
      </dgm:t>
    </dgm:pt>
    <dgm:pt modelId="{B36345F0-1AB1-4FBC-9CAB-6E062DD81C15}" type="parTrans" cxnId="{96C814F9-B6AB-45D9-BB4D-2FE425CBC181}">
      <dgm:prSet/>
      <dgm:spPr/>
      <dgm:t>
        <a:bodyPr/>
        <a:lstStyle/>
        <a:p>
          <a:endParaRPr lang="en-US"/>
        </a:p>
      </dgm:t>
    </dgm:pt>
    <dgm:pt modelId="{D36F16BC-A63E-4F9E-B6F5-A0708EA9D131}" type="sibTrans" cxnId="{96C814F9-B6AB-45D9-BB4D-2FE425CBC181}">
      <dgm:prSet/>
      <dgm:spPr/>
      <dgm:t>
        <a:bodyPr/>
        <a:lstStyle/>
        <a:p>
          <a:endParaRPr lang="en-US"/>
        </a:p>
      </dgm:t>
    </dgm:pt>
    <dgm:pt modelId="{680F5477-07C1-438B-A1A0-83D6153779C2}">
      <dgm:prSet phldrT="[Text]"/>
      <dgm:spPr/>
      <dgm:t>
        <a:bodyPr/>
        <a:lstStyle/>
        <a:p>
          <a:r>
            <a:rPr lang="en-US" b="1">
              <a:latin typeface="Calibri" panose="020F0502020204030204" pitchFamily="34" charset="0"/>
              <a:cs typeface="Calibri" panose="020F0502020204030204" pitchFamily="34" charset="0"/>
            </a:rPr>
            <a:t>Governmental Accounting</a:t>
          </a:r>
          <a:endParaRPr lang="en-US" dirty="0"/>
        </a:p>
      </dgm:t>
    </dgm:pt>
    <dgm:pt modelId="{5C238276-BF62-4D58-AFCC-F21B6BBEA250}" type="parTrans" cxnId="{A695D46E-9195-4012-91B5-F7FB8CCF2C5F}">
      <dgm:prSet/>
      <dgm:spPr/>
      <dgm:t>
        <a:bodyPr/>
        <a:lstStyle/>
        <a:p>
          <a:endParaRPr lang="en-US"/>
        </a:p>
      </dgm:t>
    </dgm:pt>
    <dgm:pt modelId="{78BC5E74-C0A7-48DA-AB29-30973D1D2738}" type="sibTrans" cxnId="{A695D46E-9195-4012-91B5-F7FB8CCF2C5F}">
      <dgm:prSet/>
      <dgm:spPr/>
      <dgm:t>
        <a:bodyPr/>
        <a:lstStyle/>
        <a:p>
          <a:endParaRPr lang="en-US"/>
        </a:p>
      </dgm:t>
    </dgm:pt>
    <dgm:pt modelId="{17472FF7-1EBA-4B87-B6AE-044B2012B68F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Tax authorities, local governments,  law enforcement agencies, company regulators, accounting educators at public colleges and universities</a:t>
          </a:r>
          <a:endParaRPr lang="en-US" dirty="0">
            <a:solidFill>
              <a:schemeClr val="accent1"/>
            </a:solidFill>
          </a:endParaRPr>
        </a:p>
      </dgm:t>
    </dgm:pt>
    <dgm:pt modelId="{06E104A8-8DF1-431F-B36D-376DCD3B357E}" type="parTrans" cxnId="{416EFA98-6253-4B20-9099-3BA96FA650ED}">
      <dgm:prSet/>
      <dgm:spPr/>
      <dgm:t>
        <a:bodyPr/>
        <a:lstStyle/>
        <a:p>
          <a:endParaRPr lang="en-US"/>
        </a:p>
      </dgm:t>
    </dgm:pt>
    <dgm:pt modelId="{154E77BB-311E-4EC3-A227-091355D29270}" type="sibTrans" cxnId="{416EFA98-6253-4B20-9099-3BA96FA650ED}">
      <dgm:prSet/>
      <dgm:spPr/>
      <dgm:t>
        <a:bodyPr/>
        <a:lstStyle/>
        <a:p>
          <a:endParaRPr lang="en-US"/>
        </a:p>
      </dgm:t>
    </dgm:pt>
    <dgm:pt modelId="{08DD75FA-7546-4C5A-BFD4-5BBCE72C03D0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Auditing, taxation, management consulting</a:t>
          </a:r>
          <a:endParaRPr lang="en-US" dirty="0">
            <a:solidFill>
              <a:schemeClr val="accent1"/>
            </a:solidFill>
          </a:endParaRPr>
        </a:p>
      </dgm:t>
    </dgm:pt>
    <dgm:pt modelId="{C91C4F95-9D5F-4F80-BCA5-A67D0F791501}" type="parTrans" cxnId="{F44E8366-FDD1-46E4-A81D-3D408FD371E9}">
      <dgm:prSet/>
      <dgm:spPr/>
      <dgm:t>
        <a:bodyPr/>
        <a:lstStyle/>
        <a:p>
          <a:endParaRPr lang="en-US"/>
        </a:p>
      </dgm:t>
    </dgm:pt>
    <dgm:pt modelId="{60524106-2C8F-416A-BD44-2F0F6EE14DF5}" type="sibTrans" cxnId="{F44E8366-FDD1-46E4-A81D-3D408FD371E9}">
      <dgm:prSet/>
      <dgm:spPr/>
      <dgm:t>
        <a:bodyPr/>
        <a:lstStyle/>
        <a:p>
          <a:endParaRPr lang="en-US"/>
        </a:p>
      </dgm:t>
    </dgm:pt>
    <dgm:pt modelId="{C886EF57-4BFF-49F2-B6F7-03A9B2CE22F4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Forensic Accounting</a:t>
          </a:r>
          <a:endParaRPr lang="en-US" dirty="0">
            <a:solidFill>
              <a:schemeClr val="bg1"/>
            </a:solidFill>
          </a:endParaRPr>
        </a:p>
      </dgm:t>
    </dgm:pt>
    <dgm:pt modelId="{9FBA2DFF-3790-460B-AB80-E34E70850390}" type="parTrans" cxnId="{7A7FB7F7-0B29-4A03-ACA1-11F04B6473BA}">
      <dgm:prSet/>
      <dgm:spPr/>
      <dgm:t>
        <a:bodyPr/>
        <a:lstStyle/>
        <a:p>
          <a:endParaRPr lang="en-US"/>
        </a:p>
      </dgm:t>
    </dgm:pt>
    <dgm:pt modelId="{E11C63C9-62E4-4D73-8A4F-E10C2C1954BD}" type="sibTrans" cxnId="{7A7FB7F7-0B29-4A03-ACA1-11F04B6473BA}">
      <dgm:prSet/>
      <dgm:spPr/>
      <dgm:t>
        <a:bodyPr/>
        <a:lstStyle/>
        <a:p>
          <a:endParaRPr lang="en-US"/>
        </a:p>
      </dgm:t>
    </dgm:pt>
    <dgm:pt modelId="{25441485-46A2-4CD1-8FC8-392F9A8EF3AA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Choices:</a:t>
          </a:r>
          <a:r>
            <a: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Investigate theft and fraud using accounting, auditing, and investigative skills</a:t>
          </a:r>
          <a:endParaRPr lang="en-US" dirty="0"/>
        </a:p>
      </dgm:t>
    </dgm:pt>
    <dgm:pt modelId="{6E7C99E2-7975-4F6D-B4A6-354A7731B938}" type="parTrans" cxnId="{C992B486-B636-41A9-A9F3-66899E1D0049}">
      <dgm:prSet/>
      <dgm:spPr/>
      <dgm:t>
        <a:bodyPr/>
        <a:lstStyle/>
        <a:p>
          <a:endParaRPr lang="en-US"/>
        </a:p>
      </dgm:t>
    </dgm:pt>
    <dgm:pt modelId="{698A2689-C817-4C99-BBB5-6E5110AA0F91}" type="sibTrans" cxnId="{C992B486-B636-41A9-A9F3-66899E1D0049}">
      <dgm:prSet/>
      <dgm:spPr/>
      <dgm:t>
        <a:bodyPr/>
        <a:lstStyle/>
        <a:p>
          <a:endParaRPr lang="en-US"/>
        </a:p>
      </dgm:t>
    </dgm:pt>
    <dgm:pt modelId="{C440891A-5718-4BEB-8736-58AC73A7761B}" type="pres">
      <dgm:prSet presAssocID="{C503AD72-C9B7-433A-99CE-2587FEF96F7C}" presName="Name0" presStyleCnt="0">
        <dgm:presLayoutVars>
          <dgm:dir/>
          <dgm:animLvl val="lvl"/>
          <dgm:resizeHandles val="exact"/>
        </dgm:presLayoutVars>
      </dgm:prSet>
      <dgm:spPr/>
    </dgm:pt>
    <dgm:pt modelId="{A1421206-8261-4968-BD89-27A482794140}" type="pres">
      <dgm:prSet presAssocID="{EA99CDA8-02D0-45AE-BDC4-DA673F668FF5}" presName="linNode" presStyleCnt="0"/>
      <dgm:spPr/>
    </dgm:pt>
    <dgm:pt modelId="{606B4584-78E3-4A32-9BE8-021C699E68C4}" type="pres">
      <dgm:prSet presAssocID="{EA99CDA8-02D0-45AE-BDC4-DA673F668FF5}" presName="parentText" presStyleLbl="node1" presStyleIdx="0" presStyleCnt="4" custScaleX="55973">
        <dgm:presLayoutVars>
          <dgm:chMax val="1"/>
          <dgm:bulletEnabled val="1"/>
        </dgm:presLayoutVars>
      </dgm:prSet>
      <dgm:spPr/>
    </dgm:pt>
    <dgm:pt modelId="{864DBB20-7610-4807-ADE5-A5FCE58FB4D9}" type="pres">
      <dgm:prSet presAssocID="{EA99CDA8-02D0-45AE-BDC4-DA673F668FF5}" presName="descendantText" presStyleLbl="alignAccFollowNode1" presStyleIdx="0" presStyleCnt="4">
        <dgm:presLayoutVars>
          <dgm:bulletEnabled val="1"/>
        </dgm:presLayoutVars>
      </dgm:prSet>
      <dgm:spPr/>
    </dgm:pt>
    <dgm:pt modelId="{CAB4F615-C6B8-4F9A-87E1-C2D056D7B92D}" type="pres">
      <dgm:prSet presAssocID="{431ADBEF-CC16-4BB4-8306-549FDFBAD2AB}" presName="sp" presStyleCnt="0"/>
      <dgm:spPr/>
    </dgm:pt>
    <dgm:pt modelId="{79AC542D-DFF8-4B2D-B323-B5CA456E9F52}" type="pres">
      <dgm:prSet presAssocID="{D38413E4-5EBE-49D1-930B-B92E8185C12D}" presName="linNode" presStyleCnt="0"/>
      <dgm:spPr/>
    </dgm:pt>
    <dgm:pt modelId="{592789B2-5334-43FB-81C2-34A177B10545}" type="pres">
      <dgm:prSet presAssocID="{D38413E4-5EBE-49D1-930B-B92E8185C12D}" presName="parentText" presStyleLbl="node1" presStyleIdx="1" presStyleCnt="4" custScaleX="55973">
        <dgm:presLayoutVars>
          <dgm:chMax val="1"/>
          <dgm:bulletEnabled val="1"/>
        </dgm:presLayoutVars>
      </dgm:prSet>
      <dgm:spPr/>
    </dgm:pt>
    <dgm:pt modelId="{4994B562-A2B1-4EB7-A0E5-2B22AF6F7AEE}" type="pres">
      <dgm:prSet presAssocID="{D38413E4-5EBE-49D1-930B-B92E8185C12D}" presName="descendantText" presStyleLbl="alignAccFollowNode1" presStyleIdx="1" presStyleCnt="4">
        <dgm:presLayoutVars>
          <dgm:bulletEnabled val="1"/>
        </dgm:presLayoutVars>
      </dgm:prSet>
      <dgm:spPr/>
    </dgm:pt>
    <dgm:pt modelId="{268E433D-63BF-4212-9867-1E3E84AFFE04}" type="pres">
      <dgm:prSet presAssocID="{D0CC00AD-68E0-418C-B05A-D0CA7A7E4C1E}" presName="sp" presStyleCnt="0"/>
      <dgm:spPr/>
    </dgm:pt>
    <dgm:pt modelId="{C0BEE42D-6532-4E57-95D8-4693F952B348}" type="pres">
      <dgm:prSet presAssocID="{680F5477-07C1-438B-A1A0-83D6153779C2}" presName="linNode" presStyleCnt="0"/>
      <dgm:spPr/>
    </dgm:pt>
    <dgm:pt modelId="{D4201E19-2F6E-4DCA-9C30-DC2BDC3BB94D}" type="pres">
      <dgm:prSet presAssocID="{680F5477-07C1-438B-A1A0-83D6153779C2}" presName="parentText" presStyleLbl="node1" presStyleIdx="2" presStyleCnt="4" custScaleX="55973">
        <dgm:presLayoutVars>
          <dgm:chMax val="1"/>
          <dgm:bulletEnabled val="1"/>
        </dgm:presLayoutVars>
      </dgm:prSet>
      <dgm:spPr/>
    </dgm:pt>
    <dgm:pt modelId="{5F7BD8ED-9529-406E-BD03-A4C4C39C8461}" type="pres">
      <dgm:prSet presAssocID="{680F5477-07C1-438B-A1A0-83D6153779C2}" presName="descendantText" presStyleLbl="alignAccFollowNode1" presStyleIdx="2" presStyleCnt="4">
        <dgm:presLayoutVars>
          <dgm:bulletEnabled val="1"/>
        </dgm:presLayoutVars>
      </dgm:prSet>
      <dgm:spPr/>
    </dgm:pt>
    <dgm:pt modelId="{CF08DF47-78CD-4600-8BE2-23CF808B9EE1}" type="pres">
      <dgm:prSet presAssocID="{78BC5E74-C0A7-48DA-AB29-30973D1D2738}" presName="sp" presStyleCnt="0"/>
      <dgm:spPr/>
    </dgm:pt>
    <dgm:pt modelId="{4188D62D-1617-4B61-A933-B65272CB0F25}" type="pres">
      <dgm:prSet presAssocID="{C886EF57-4BFF-49F2-B6F7-03A9B2CE22F4}" presName="linNode" presStyleCnt="0"/>
      <dgm:spPr/>
    </dgm:pt>
    <dgm:pt modelId="{D16B5A9B-ACD7-4F5F-ADAF-88C292CE0B8F}" type="pres">
      <dgm:prSet presAssocID="{C886EF57-4BFF-49F2-B6F7-03A9B2CE22F4}" presName="parentText" presStyleLbl="node1" presStyleIdx="3" presStyleCnt="4" custScaleX="55973">
        <dgm:presLayoutVars>
          <dgm:chMax val="1"/>
          <dgm:bulletEnabled val="1"/>
        </dgm:presLayoutVars>
      </dgm:prSet>
      <dgm:spPr/>
    </dgm:pt>
    <dgm:pt modelId="{97EE2593-FC62-4DD1-9EE5-55DF63D30ECF}" type="pres">
      <dgm:prSet presAssocID="{C886EF57-4BFF-49F2-B6F7-03A9B2CE22F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A663A12-64EE-4D46-A34E-C561C36C0280}" type="presOf" srcId="{17472FF7-1EBA-4B87-B6AE-044B2012B68F}" destId="{5F7BD8ED-9529-406E-BD03-A4C4C39C8461}" srcOrd="0" destOrd="0" presId="urn:microsoft.com/office/officeart/2005/8/layout/vList5"/>
    <dgm:cxn modelId="{868D0228-BA08-4E68-B286-BA7BCDA6AEF3}" srcId="{C503AD72-C9B7-433A-99CE-2587FEF96F7C}" destId="{D38413E4-5EBE-49D1-930B-B92E8185C12D}" srcOrd="1" destOrd="0" parTransId="{30F70E1D-28C8-461C-9D9C-5B8DF6565451}" sibTransId="{D0CC00AD-68E0-418C-B05A-D0CA7A7E4C1E}"/>
    <dgm:cxn modelId="{D0E0DE40-233C-4117-BB1A-6FFA594EF9CA}" type="presOf" srcId="{6757FF97-6409-4F99-8332-D7762A7D5B6D}" destId="{4994B562-A2B1-4EB7-A0E5-2B22AF6F7AEE}" srcOrd="0" destOrd="0" presId="urn:microsoft.com/office/officeart/2005/8/layout/vList5"/>
    <dgm:cxn modelId="{AFE38741-1480-4D08-A205-5E8F3D6F6CCB}" type="presOf" srcId="{25441485-46A2-4CD1-8FC8-392F9A8EF3AA}" destId="{97EE2593-FC62-4DD1-9EE5-55DF63D30ECF}" srcOrd="0" destOrd="0" presId="urn:microsoft.com/office/officeart/2005/8/layout/vList5"/>
    <dgm:cxn modelId="{4B648C4B-8C83-4C8A-B4CE-28D9D55ADA13}" srcId="{EA99CDA8-02D0-45AE-BDC4-DA673F668FF5}" destId="{14715E1E-7D61-4DC2-99A8-15E1B2DBB71F}" srcOrd="0" destOrd="0" parTransId="{400E0897-75DC-4B5E-A81B-4BA426CB952E}" sibTransId="{B6EE3069-3FA1-4FA1-93E2-EBE469219AE0}"/>
    <dgm:cxn modelId="{38D25758-BD5F-43CE-8F29-D545715C2DC2}" type="presOf" srcId="{C503AD72-C9B7-433A-99CE-2587FEF96F7C}" destId="{C440891A-5718-4BEB-8736-58AC73A7761B}" srcOrd="0" destOrd="0" presId="urn:microsoft.com/office/officeart/2005/8/layout/vList5"/>
    <dgm:cxn modelId="{42EB3359-8700-40A0-B91C-D2BD205028F3}" type="presOf" srcId="{EA99CDA8-02D0-45AE-BDC4-DA673F668FF5}" destId="{606B4584-78E3-4A32-9BE8-021C699E68C4}" srcOrd="0" destOrd="0" presId="urn:microsoft.com/office/officeart/2005/8/layout/vList5"/>
    <dgm:cxn modelId="{F44E8366-FDD1-46E4-A81D-3D408FD371E9}" srcId="{EA99CDA8-02D0-45AE-BDC4-DA673F668FF5}" destId="{08DD75FA-7546-4C5A-BFD4-5BBCE72C03D0}" srcOrd="1" destOrd="0" parTransId="{C91C4F95-9D5F-4F80-BCA5-A67D0F791501}" sibTransId="{60524106-2C8F-416A-BD44-2F0F6EE14DF5}"/>
    <dgm:cxn modelId="{7AB0726C-B311-4746-8502-B53BB76C0224}" type="presOf" srcId="{08DD75FA-7546-4C5A-BFD4-5BBCE72C03D0}" destId="{864DBB20-7610-4807-ADE5-A5FCE58FB4D9}" srcOrd="0" destOrd="1" presId="urn:microsoft.com/office/officeart/2005/8/layout/vList5"/>
    <dgm:cxn modelId="{A695D46E-9195-4012-91B5-F7FB8CCF2C5F}" srcId="{C503AD72-C9B7-433A-99CE-2587FEF96F7C}" destId="{680F5477-07C1-438B-A1A0-83D6153779C2}" srcOrd="2" destOrd="0" parTransId="{5C238276-BF62-4D58-AFCC-F21B6BBEA250}" sibTransId="{78BC5E74-C0A7-48DA-AB29-30973D1D2738}"/>
    <dgm:cxn modelId="{C992B486-B636-41A9-A9F3-66899E1D0049}" srcId="{C886EF57-4BFF-49F2-B6F7-03A9B2CE22F4}" destId="{25441485-46A2-4CD1-8FC8-392F9A8EF3AA}" srcOrd="0" destOrd="0" parTransId="{6E7C99E2-7975-4F6D-B4A6-354A7731B938}" sibTransId="{698A2689-C817-4C99-BBB5-6E5110AA0F91}"/>
    <dgm:cxn modelId="{52E50692-5796-45AF-85F7-6AFE16617E6C}" type="presOf" srcId="{293A81A1-C222-40B9-8895-5E24F83D9D29}" destId="{4994B562-A2B1-4EB7-A0E5-2B22AF6F7AEE}" srcOrd="0" destOrd="1" presId="urn:microsoft.com/office/officeart/2005/8/layout/vList5"/>
    <dgm:cxn modelId="{7072DB95-508D-4D42-B0F5-B40CB13110A2}" type="presOf" srcId="{C886EF57-4BFF-49F2-B6F7-03A9B2CE22F4}" destId="{D16B5A9B-ACD7-4F5F-ADAF-88C292CE0B8F}" srcOrd="0" destOrd="0" presId="urn:microsoft.com/office/officeart/2005/8/layout/vList5"/>
    <dgm:cxn modelId="{416EFA98-6253-4B20-9099-3BA96FA650ED}" srcId="{680F5477-07C1-438B-A1A0-83D6153779C2}" destId="{17472FF7-1EBA-4B87-B6AE-044B2012B68F}" srcOrd="0" destOrd="0" parTransId="{06E104A8-8DF1-431F-B36D-376DCD3B357E}" sibTransId="{154E77BB-311E-4EC3-A227-091355D29270}"/>
    <dgm:cxn modelId="{A95AA89C-B815-4772-B92E-966737EF33C2}" srcId="{D38413E4-5EBE-49D1-930B-B92E8185C12D}" destId="{6757FF97-6409-4F99-8332-D7762A7D5B6D}" srcOrd="0" destOrd="0" parTransId="{2C72556C-D930-48B8-9B12-CE6B37E8273A}" sibTransId="{02B6E677-791F-4A63-8BF2-3166509D828C}"/>
    <dgm:cxn modelId="{88F410C2-6766-48D0-B707-355505179D83}" type="presOf" srcId="{D38413E4-5EBE-49D1-930B-B92E8185C12D}" destId="{592789B2-5334-43FB-81C2-34A177B10545}" srcOrd="0" destOrd="0" presId="urn:microsoft.com/office/officeart/2005/8/layout/vList5"/>
    <dgm:cxn modelId="{BB01D2D5-20C7-4DF1-AD04-DBCFBCCD54B7}" type="presOf" srcId="{14715E1E-7D61-4DC2-99A8-15E1B2DBB71F}" destId="{864DBB20-7610-4807-ADE5-A5FCE58FB4D9}" srcOrd="0" destOrd="0" presId="urn:microsoft.com/office/officeart/2005/8/layout/vList5"/>
    <dgm:cxn modelId="{557715F0-D11F-4133-AFBA-BB6E182A7A9B}" srcId="{C503AD72-C9B7-433A-99CE-2587FEF96F7C}" destId="{EA99CDA8-02D0-45AE-BDC4-DA673F668FF5}" srcOrd="0" destOrd="0" parTransId="{9FD18BCC-71A2-4A36-8D85-B858057B79EA}" sibTransId="{431ADBEF-CC16-4BB4-8306-549FDFBAD2AB}"/>
    <dgm:cxn modelId="{7A7FB7F7-0B29-4A03-ACA1-11F04B6473BA}" srcId="{C503AD72-C9B7-433A-99CE-2587FEF96F7C}" destId="{C886EF57-4BFF-49F2-B6F7-03A9B2CE22F4}" srcOrd="3" destOrd="0" parTransId="{9FBA2DFF-3790-460B-AB80-E34E70850390}" sibTransId="{E11C63C9-62E4-4D73-8A4F-E10C2C1954BD}"/>
    <dgm:cxn modelId="{96C814F9-B6AB-45D9-BB4D-2FE425CBC181}" srcId="{D38413E4-5EBE-49D1-930B-B92E8185C12D}" destId="{293A81A1-C222-40B9-8895-5E24F83D9D29}" srcOrd="1" destOrd="0" parTransId="{B36345F0-1AB1-4FBC-9CAB-6E062DD81C15}" sibTransId="{D36F16BC-A63E-4F9E-B6F5-A0708EA9D131}"/>
    <dgm:cxn modelId="{F1394BFA-B43C-4676-8502-C1C4B91A2F3B}" type="presOf" srcId="{680F5477-07C1-438B-A1A0-83D6153779C2}" destId="{D4201E19-2F6E-4DCA-9C30-DC2BDC3BB94D}" srcOrd="0" destOrd="0" presId="urn:microsoft.com/office/officeart/2005/8/layout/vList5"/>
    <dgm:cxn modelId="{0198F688-0E1B-4365-ABAD-D74A5E4919CD}" type="presParOf" srcId="{C440891A-5718-4BEB-8736-58AC73A7761B}" destId="{A1421206-8261-4968-BD89-27A482794140}" srcOrd="0" destOrd="0" presId="urn:microsoft.com/office/officeart/2005/8/layout/vList5"/>
    <dgm:cxn modelId="{5016FEAE-9A55-4EAC-94D9-CFC360EAD138}" type="presParOf" srcId="{A1421206-8261-4968-BD89-27A482794140}" destId="{606B4584-78E3-4A32-9BE8-021C699E68C4}" srcOrd="0" destOrd="0" presId="urn:microsoft.com/office/officeart/2005/8/layout/vList5"/>
    <dgm:cxn modelId="{8FE9AF66-F77B-41BE-A92F-B777FE4130A3}" type="presParOf" srcId="{A1421206-8261-4968-BD89-27A482794140}" destId="{864DBB20-7610-4807-ADE5-A5FCE58FB4D9}" srcOrd="1" destOrd="0" presId="urn:microsoft.com/office/officeart/2005/8/layout/vList5"/>
    <dgm:cxn modelId="{120F9D39-22B0-4019-99BD-AFD04D8BBD6D}" type="presParOf" srcId="{C440891A-5718-4BEB-8736-58AC73A7761B}" destId="{CAB4F615-C6B8-4F9A-87E1-C2D056D7B92D}" srcOrd="1" destOrd="0" presId="urn:microsoft.com/office/officeart/2005/8/layout/vList5"/>
    <dgm:cxn modelId="{BF9098EC-9530-4911-8E0B-8716873DD60E}" type="presParOf" srcId="{C440891A-5718-4BEB-8736-58AC73A7761B}" destId="{79AC542D-DFF8-4B2D-B323-B5CA456E9F52}" srcOrd="2" destOrd="0" presId="urn:microsoft.com/office/officeart/2005/8/layout/vList5"/>
    <dgm:cxn modelId="{A2900D17-3811-403C-97BA-AA2C3A06B23F}" type="presParOf" srcId="{79AC542D-DFF8-4B2D-B323-B5CA456E9F52}" destId="{592789B2-5334-43FB-81C2-34A177B10545}" srcOrd="0" destOrd="0" presId="urn:microsoft.com/office/officeart/2005/8/layout/vList5"/>
    <dgm:cxn modelId="{C9124C26-98C5-4648-8468-7B48C8F1A1C4}" type="presParOf" srcId="{79AC542D-DFF8-4B2D-B323-B5CA456E9F52}" destId="{4994B562-A2B1-4EB7-A0E5-2B22AF6F7AEE}" srcOrd="1" destOrd="0" presId="urn:microsoft.com/office/officeart/2005/8/layout/vList5"/>
    <dgm:cxn modelId="{4FFF6018-A56A-434E-95D5-1321C38108EA}" type="presParOf" srcId="{C440891A-5718-4BEB-8736-58AC73A7761B}" destId="{268E433D-63BF-4212-9867-1E3E84AFFE04}" srcOrd="3" destOrd="0" presId="urn:microsoft.com/office/officeart/2005/8/layout/vList5"/>
    <dgm:cxn modelId="{5B58123F-C030-4A5B-B0A7-460099A4EA0F}" type="presParOf" srcId="{C440891A-5718-4BEB-8736-58AC73A7761B}" destId="{C0BEE42D-6532-4E57-95D8-4693F952B348}" srcOrd="4" destOrd="0" presId="urn:microsoft.com/office/officeart/2005/8/layout/vList5"/>
    <dgm:cxn modelId="{F79F235B-9430-4370-B4CC-0330B66D7F80}" type="presParOf" srcId="{C0BEE42D-6532-4E57-95D8-4693F952B348}" destId="{D4201E19-2F6E-4DCA-9C30-DC2BDC3BB94D}" srcOrd="0" destOrd="0" presId="urn:microsoft.com/office/officeart/2005/8/layout/vList5"/>
    <dgm:cxn modelId="{D9B46B66-CF1D-4A71-9ACE-478154147A09}" type="presParOf" srcId="{C0BEE42D-6532-4E57-95D8-4693F952B348}" destId="{5F7BD8ED-9529-406E-BD03-A4C4C39C8461}" srcOrd="1" destOrd="0" presId="urn:microsoft.com/office/officeart/2005/8/layout/vList5"/>
    <dgm:cxn modelId="{9AB8954C-F4B8-4A31-AAE6-28E967D7464D}" type="presParOf" srcId="{C440891A-5718-4BEB-8736-58AC73A7761B}" destId="{CF08DF47-78CD-4600-8BE2-23CF808B9EE1}" srcOrd="5" destOrd="0" presId="urn:microsoft.com/office/officeart/2005/8/layout/vList5"/>
    <dgm:cxn modelId="{DB925B0F-8797-4CC5-98A1-3CC8A0099A2A}" type="presParOf" srcId="{C440891A-5718-4BEB-8736-58AC73A7761B}" destId="{4188D62D-1617-4B61-A933-B65272CB0F25}" srcOrd="6" destOrd="0" presId="urn:microsoft.com/office/officeart/2005/8/layout/vList5"/>
    <dgm:cxn modelId="{D8E4CB49-A8D2-40E1-A145-BEBEDD8D96F0}" type="presParOf" srcId="{4188D62D-1617-4B61-A933-B65272CB0F25}" destId="{D16B5A9B-ACD7-4F5F-ADAF-88C292CE0B8F}" srcOrd="0" destOrd="0" presId="urn:microsoft.com/office/officeart/2005/8/layout/vList5"/>
    <dgm:cxn modelId="{A50D8654-B412-4B92-A2D0-00A8188664EB}" type="presParOf" srcId="{4188D62D-1617-4B61-A933-B65272CB0F25}" destId="{97EE2593-FC62-4DD1-9EE5-55DF63D30EC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B806B-B54D-466B-94C0-C7C55752AB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9BF1E-A1C1-49EB-8DC1-EE5728B26B79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International Financial Reporting Standards (IFRS) </a:t>
          </a:r>
          <a:endParaRPr lang="en-US" dirty="0">
            <a:solidFill>
              <a:schemeClr val="bg1"/>
            </a:solidFill>
          </a:endParaRPr>
        </a:p>
      </dgm:t>
    </dgm:pt>
    <dgm:pt modelId="{D396D10F-5514-4C2A-961D-88C86903D69E}" type="parTrans" cxnId="{48595D10-0294-47BF-9D20-DD693C7589AC}">
      <dgm:prSet/>
      <dgm:spPr/>
      <dgm:t>
        <a:bodyPr/>
        <a:lstStyle/>
        <a:p>
          <a:endParaRPr lang="en-US"/>
        </a:p>
      </dgm:t>
    </dgm:pt>
    <dgm:pt modelId="{C44B3792-A35A-44B1-AC95-4A1F4CDBA103}" type="sibTrans" cxnId="{48595D10-0294-47BF-9D20-DD693C7589AC}">
      <dgm:prSet/>
      <dgm:spPr/>
      <dgm:t>
        <a:bodyPr/>
        <a:lstStyle/>
        <a:p>
          <a:endParaRPr lang="en-US"/>
        </a:p>
      </dgm:t>
    </dgm:pt>
    <dgm:pt modelId="{2F39A1DE-3443-416B-B1E9-2DEB7DD6C9C4}">
      <dgm:prSet phldrT="[Text]"/>
      <dgm:spPr/>
      <dgm:t>
        <a:bodyPr/>
        <a:lstStyle/>
        <a:p>
          <a:r>
            <a:rPr lang="en-US" dirty="0"/>
            <a:t>Determined by </a:t>
          </a:r>
          <a:r>
            <a:rPr lang="en-US" b="0" dirty="0">
              <a:solidFill>
                <a:schemeClr val="tx1"/>
              </a:solidFill>
            </a:rPr>
            <a:t>International Accounting Standards Board (IASB) </a:t>
          </a:r>
        </a:p>
      </dgm:t>
    </dgm:pt>
    <dgm:pt modelId="{D5CB607B-995A-4B4D-AA97-96BBF194BCA2}" type="parTrans" cxnId="{8E36F960-F344-42F1-8233-3D2A34EB4A21}">
      <dgm:prSet/>
      <dgm:spPr/>
      <dgm:t>
        <a:bodyPr/>
        <a:lstStyle/>
        <a:p>
          <a:endParaRPr lang="en-US"/>
        </a:p>
      </dgm:t>
    </dgm:pt>
    <dgm:pt modelId="{D9D93FE4-177A-4D61-BFBC-874DA36A532A}" type="sibTrans" cxnId="{8E36F960-F344-42F1-8233-3D2A34EB4A21}">
      <dgm:prSet/>
      <dgm:spPr/>
      <dgm:t>
        <a:bodyPr/>
        <a:lstStyle/>
        <a:p>
          <a:endParaRPr lang="en-US"/>
        </a:p>
      </dgm:t>
    </dgm:pt>
    <dgm:pt modelId="{15A7C4BC-9905-480B-86A0-C4E1687BD705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Generally Accepted Accounting Principles (GAAP) </a:t>
          </a:r>
        </a:p>
      </dgm:t>
    </dgm:pt>
    <dgm:pt modelId="{1B2C02E8-26DB-416E-B203-9319D3B67F81}" type="parTrans" cxnId="{EC4C8BCA-6308-4E2F-9F81-E79D1FCEF231}">
      <dgm:prSet/>
      <dgm:spPr/>
      <dgm:t>
        <a:bodyPr/>
        <a:lstStyle/>
        <a:p>
          <a:endParaRPr lang="en-US"/>
        </a:p>
      </dgm:t>
    </dgm:pt>
    <dgm:pt modelId="{2945FB85-EA42-4445-9823-38B8953A4634}" type="sibTrans" cxnId="{EC4C8BCA-6308-4E2F-9F81-E79D1FCEF231}">
      <dgm:prSet/>
      <dgm:spPr/>
      <dgm:t>
        <a:bodyPr/>
        <a:lstStyle/>
        <a:p>
          <a:endParaRPr lang="en-US"/>
        </a:p>
      </dgm:t>
    </dgm:pt>
    <dgm:pt modelId="{4FDA1DA9-F94C-40A0-B3F2-E0208ABEE92D}">
      <dgm:prSet phldrT="[Text]"/>
      <dgm:spPr/>
      <dgm:t>
        <a:bodyPr/>
        <a:lstStyle/>
        <a:p>
          <a:r>
            <a:rPr lang="en-US" dirty="0"/>
            <a:t>Determined by </a:t>
          </a:r>
          <a:r>
            <a:rPr lang="en-US" b="0" dirty="0">
              <a:solidFill>
                <a:schemeClr val="tx1"/>
              </a:solidFill>
            </a:rPr>
            <a:t>Financial Accounting Standards Board (FASB)</a:t>
          </a:r>
        </a:p>
      </dgm:t>
    </dgm:pt>
    <dgm:pt modelId="{10A636A5-1C0E-4798-AAFA-EA0707378180}" type="parTrans" cxnId="{F21C3AC3-9775-4021-92AC-878844CAA004}">
      <dgm:prSet/>
      <dgm:spPr/>
      <dgm:t>
        <a:bodyPr/>
        <a:lstStyle/>
        <a:p>
          <a:endParaRPr lang="en-US"/>
        </a:p>
      </dgm:t>
    </dgm:pt>
    <dgm:pt modelId="{B2143606-4A83-48C6-B414-1FB1B215B78B}" type="sibTrans" cxnId="{F21C3AC3-9775-4021-92AC-878844CAA004}">
      <dgm:prSet/>
      <dgm:spPr/>
      <dgm:t>
        <a:bodyPr/>
        <a:lstStyle/>
        <a:p>
          <a:endParaRPr lang="en-US"/>
        </a:p>
      </dgm:t>
    </dgm:pt>
    <dgm:pt modelId="{0CF33EB6-DFB8-4795-A318-42DBB2EBE1B6}">
      <dgm:prSet phldrT="[Text]"/>
      <dgm:spPr/>
      <dgm:t>
        <a:bodyPr/>
        <a:lstStyle/>
        <a:p>
          <a:r>
            <a:rPr lang="en-US" dirty="0"/>
            <a:t>Used in 130 countries</a:t>
          </a:r>
          <a:endParaRPr lang="en-US" b="0" dirty="0">
            <a:solidFill>
              <a:schemeClr val="tx1"/>
            </a:solidFill>
          </a:endParaRPr>
        </a:p>
      </dgm:t>
    </dgm:pt>
    <dgm:pt modelId="{BDAEAAA5-67A7-4FF6-8217-DC1FCEA1ECCB}" type="parTrans" cxnId="{3EE1749D-3089-46A5-AB9F-DBB806BAF233}">
      <dgm:prSet/>
      <dgm:spPr/>
      <dgm:t>
        <a:bodyPr/>
        <a:lstStyle/>
        <a:p>
          <a:endParaRPr lang="en-US"/>
        </a:p>
      </dgm:t>
    </dgm:pt>
    <dgm:pt modelId="{499A1139-1342-464E-88BE-9F8E3D43B08D}" type="sibTrans" cxnId="{3EE1749D-3089-46A5-AB9F-DBB806BAF233}">
      <dgm:prSet/>
      <dgm:spPr/>
      <dgm:t>
        <a:bodyPr/>
        <a:lstStyle/>
        <a:p>
          <a:endParaRPr lang="en-US"/>
        </a:p>
      </dgm:t>
    </dgm:pt>
    <dgm:pt modelId="{038CB56C-7E31-479D-8A87-A54521718105}">
      <dgm:prSet phldrT="[Text]"/>
      <dgm:spPr/>
      <dgm:t>
        <a:bodyPr/>
        <a:lstStyle/>
        <a:p>
          <a:r>
            <a:rPr lang="en-US" dirty="0"/>
            <a:t>Used by most companies in the U.S.</a:t>
          </a:r>
          <a:r>
            <a:rPr lang="en-US" b="0" dirty="0">
              <a:solidFill>
                <a:schemeClr val="tx1"/>
              </a:solidFill>
            </a:rPr>
            <a:t> </a:t>
          </a:r>
        </a:p>
      </dgm:t>
    </dgm:pt>
    <dgm:pt modelId="{BFF865FA-A1B8-4273-9323-78936B5BF57C}" type="parTrans" cxnId="{2B824354-C4C8-4ACE-BDE0-1D5E00083781}">
      <dgm:prSet/>
      <dgm:spPr/>
      <dgm:t>
        <a:bodyPr/>
        <a:lstStyle/>
        <a:p>
          <a:endParaRPr lang="en-US"/>
        </a:p>
      </dgm:t>
    </dgm:pt>
    <dgm:pt modelId="{9AFC2494-ADB5-4696-8AB9-AFACB3A5181A}" type="sibTrans" cxnId="{2B824354-C4C8-4ACE-BDE0-1D5E00083781}">
      <dgm:prSet/>
      <dgm:spPr/>
      <dgm:t>
        <a:bodyPr/>
        <a:lstStyle/>
        <a:p>
          <a:endParaRPr lang="en-US"/>
        </a:p>
      </dgm:t>
    </dgm:pt>
    <dgm:pt modelId="{23FEED12-990D-40C9-9DB6-328643D95A1B}" type="pres">
      <dgm:prSet presAssocID="{58AB806B-B54D-466B-94C0-C7C55752ABA9}" presName="linear" presStyleCnt="0">
        <dgm:presLayoutVars>
          <dgm:animLvl val="lvl"/>
          <dgm:resizeHandles val="exact"/>
        </dgm:presLayoutVars>
      </dgm:prSet>
      <dgm:spPr/>
    </dgm:pt>
    <dgm:pt modelId="{5CA69B21-8150-418E-8509-454F011002E1}" type="pres">
      <dgm:prSet presAssocID="{F9C9BF1E-A1C1-49EB-8DC1-EE5728B26B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053B62-908C-4F9C-884C-3895E4632AD2}" type="pres">
      <dgm:prSet presAssocID="{F9C9BF1E-A1C1-49EB-8DC1-EE5728B26B79}" presName="childText" presStyleLbl="revTx" presStyleIdx="0" presStyleCnt="2">
        <dgm:presLayoutVars>
          <dgm:bulletEnabled val="1"/>
        </dgm:presLayoutVars>
      </dgm:prSet>
      <dgm:spPr/>
    </dgm:pt>
    <dgm:pt modelId="{9C5DCDE4-8F87-42C4-AFD7-963D967B0A12}" type="pres">
      <dgm:prSet presAssocID="{15A7C4BC-9905-480B-86A0-C4E1687BD70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4943DB-0C8F-4BE8-8622-9ADF0AED3A2A}" type="pres">
      <dgm:prSet presAssocID="{15A7C4BC-9905-480B-86A0-C4E1687BD70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8595D10-0294-47BF-9D20-DD693C7589AC}" srcId="{58AB806B-B54D-466B-94C0-C7C55752ABA9}" destId="{F9C9BF1E-A1C1-49EB-8DC1-EE5728B26B79}" srcOrd="0" destOrd="0" parTransId="{D396D10F-5514-4C2A-961D-88C86903D69E}" sibTransId="{C44B3792-A35A-44B1-AC95-4A1F4CDBA103}"/>
    <dgm:cxn modelId="{D491342D-70A4-428A-9629-44A4CF6F2647}" type="presOf" srcId="{2F39A1DE-3443-416B-B1E9-2DEB7DD6C9C4}" destId="{89053B62-908C-4F9C-884C-3895E4632AD2}" srcOrd="0" destOrd="0" presId="urn:microsoft.com/office/officeart/2005/8/layout/vList2"/>
    <dgm:cxn modelId="{743BEB4C-BFE8-41C1-8EFC-16AA33424FE6}" type="presOf" srcId="{58AB806B-B54D-466B-94C0-C7C55752ABA9}" destId="{23FEED12-990D-40C9-9DB6-328643D95A1B}" srcOrd="0" destOrd="0" presId="urn:microsoft.com/office/officeart/2005/8/layout/vList2"/>
    <dgm:cxn modelId="{2B824354-C4C8-4ACE-BDE0-1D5E00083781}" srcId="{15A7C4BC-9905-480B-86A0-C4E1687BD705}" destId="{038CB56C-7E31-479D-8A87-A54521718105}" srcOrd="1" destOrd="0" parTransId="{BFF865FA-A1B8-4273-9323-78936B5BF57C}" sibTransId="{9AFC2494-ADB5-4696-8AB9-AFACB3A5181A}"/>
    <dgm:cxn modelId="{8E36F960-F344-42F1-8233-3D2A34EB4A21}" srcId="{F9C9BF1E-A1C1-49EB-8DC1-EE5728B26B79}" destId="{2F39A1DE-3443-416B-B1E9-2DEB7DD6C9C4}" srcOrd="0" destOrd="0" parTransId="{D5CB607B-995A-4B4D-AA97-96BBF194BCA2}" sibTransId="{D9D93FE4-177A-4D61-BFBC-874DA36A532A}"/>
    <dgm:cxn modelId="{1FA5E86E-BB07-41BA-841C-7FCB32C79173}" type="presOf" srcId="{F9C9BF1E-A1C1-49EB-8DC1-EE5728B26B79}" destId="{5CA69B21-8150-418E-8509-454F011002E1}" srcOrd="0" destOrd="0" presId="urn:microsoft.com/office/officeart/2005/8/layout/vList2"/>
    <dgm:cxn modelId="{D29FA092-A1A7-4D43-99BE-0ACA791EF070}" type="presOf" srcId="{4FDA1DA9-F94C-40A0-B3F2-E0208ABEE92D}" destId="{544943DB-0C8F-4BE8-8622-9ADF0AED3A2A}" srcOrd="0" destOrd="0" presId="urn:microsoft.com/office/officeart/2005/8/layout/vList2"/>
    <dgm:cxn modelId="{3EE1749D-3089-46A5-AB9F-DBB806BAF233}" srcId="{F9C9BF1E-A1C1-49EB-8DC1-EE5728B26B79}" destId="{0CF33EB6-DFB8-4795-A318-42DBB2EBE1B6}" srcOrd="1" destOrd="0" parTransId="{BDAEAAA5-67A7-4FF6-8217-DC1FCEA1ECCB}" sibTransId="{499A1139-1342-464E-88BE-9F8E3D43B08D}"/>
    <dgm:cxn modelId="{D3DF1DB5-4D42-4210-9717-0932A53786D4}" type="presOf" srcId="{038CB56C-7E31-479D-8A87-A54521718105}" destId="{544943DB-0C8F-4BE8-8622-9ADF0AED3A2A}" srcOrd="0" destOrd="1" presId="urn:microsoft.com/office/officeart/2005/8/layout/vList2"/>
    <dgm:cxn modelId="{C4E120BE-2304-417E-AE9F-C48F854436C4}" type="presOf" srcId="{0CF33EB6-DFB8-4795-A318-42DBB2EBE1B6}" destId="{89053B62-908C-4F9C-884C-3895E4632AD2}" srcOrd="0" destOrd="1" presId="urn:microsoft.com/office/officeart/2005/8/layout/vList2"/>
    <dgm:cxn modelId="{F21C3AC3-9775-4021-92AC-878844CAA004}" srcId="{15A7C4BC-9905-480B-86A0-C4E1687BD705}" destId="{4FDA1DA9-F94C-40A0-B3F2-E0208ABEE92D}" srcOrd="0" destOrd="0" parTransId="{10A636A5-1C0E-4798-AAFA-EA0707378180}" sibTransId="{B2143606-4A83-48C6-B414-1FB1B215B78B}"/>
    <dgm:cxn modelId="{EC4C8BCA-6308-4E2F-9F81-E79D1FCEF231}" srcId="{58AB806B-B54D-466B-94C0-C7C55752ABA9}" destId="{15A7C4BC-9905-480B-86A0-C4E1687BD705}" srcOrd="1" destOrd="0" parTransId="{1B2C02E8-26DB-416E-B203-9319D3B67F81}" sibTransId="{2945FB85-EA42-4445-9823-38B8953A4634}"/>
    <dgm:cxn modelId="{AA7071DC-7C19-46CA-B75B-47BAA69C829E}" type="presOf" srcId="{15A7C4BC-9905-480B-86A0-C4E1687BD705}" destId="{9C5DCDE4-8F87-42C4-AFD7-963D967B0A12}" srcOrd="0" destOrd="0" presId="urn:microsoft.com/office/officeart/2005/8/layout/vList2"/>
    <dgm:cxn modelId="{7A299AAB-6947-4844-BE70-E1783E6D6D5E}" type="presParOf" srcId="{23FEED12-990D-40C9-9DB6-328643D95A1B}" destId="{5CA69B21-8150-418E-8509-454F011002E1}" srcOrd="0" destOrd="0" presId="urn:microsoft.com/office/officeart/2005/8/layout/vList2"/>
    <dgm:cxn modelId="{F6396486-DB04-4CEF-A89B-30E7DBDE332E}" type="presParOf" srcId="{23FEED12-990D-40C9-9DB6-328643D95A1B}" destId="{89053B62-908C-4F9C-884C-3895E4632AD2}" srcOrd="1" destOrd="0" presId="urn:microsoft.com/office/officeart/2005/8/layout/vList2"/>
    <dgm:cxn modelId="{FF04CAA1-8A4F-4EF7-9D42-E6FF6896C5CA}" type="presParOf" srcId="{23FEED12-990D-40C9-9DB6-328643D95A1B}" destId="{9C5DCDE4-8F87-42C4-AFD7-963D967B0A12}" srcOrd="2" destOrd="0" presId="urn:microsoft.com/office/officeart/2005/8/layout/vList2"/>
    <dgm:cxn modelId="{C183B801-F9C2-4093-902B-97877D3F5D3E}" type="presParOf" srcId="{23FEED12-990D-40C9-9DB6-328643D95A1B}" destId="{544943DB-0C8F-4BE8-8622-9ADF0AED3A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DBB20-7610-4807-ADE5-A5FCE58FB4D9}">
      <dsp:nvSpPr>
        <dsp:cNvPr id="0" name=""/>
        <dsp:cNvSpPr/>
      </dsp:nvSpPr>
      <dsp:spPr>
        <a:xfrm rot="5400000">
          <a:off x="9722921" y="-4481057"/>
          <a:ext cx="1932136" cy="1138732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Individuals in public accounting offer expert service to the general public, in much the same way that doctors serve patients and lawyers serve clients.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sz="28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Auditing, taxation, management consulting</a:t>
          </a:r>
          <a:endParaRPr lang="en-US" sz="2800" kern="1200" dirty="0">
            <a:solidFill>
              <a:schemeClr val="accent1"/>
            </a:solidFill>
          </a:endParaRPr>
        </a:p>
      </dsp:txBody>
      <dsp:txXfrm rot="-5400000">
        <a:off x="4995326" y="340857"/>
        <a:ext cx="11293009" cy="1743498"/>
      </dsp:txXfrm>
    </dsp:sp>
    <dsp:sp modelId="{606B4584-78E3-4A32-9BE8-021C699E68C4}">
      <dsp:nvSpPr>
        <dsp:cNvPr id="0" name=""/>
        <dsp:cNvSpPr/>
      </dsp:nvSpPr>
      <dsp:spPr>
        <a:xfrm>
          <a:off x="1410046" y="5021"/>
          <a:ext cx="3585278" cy="24151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latin typeface="+mn-lt"/>
            </a:rPr>
            <a:t>Public Accounting </a:t>
          </a:r>
          <a:endParaRPr lang="en-US" sz="3800" kern="1200" dirty="0"/>
        </a:p>
      </dsp:txBody>
      <dsp:txXfrm>
        <a:off x="1527945" y="122920"/>
        <a:ext cx="3349480" cy="2179372"/>
      </dsp:txXfrm>
    </dsp:sp>
    <dsp:sp modelId="{4994B562-A2B1-4EB7-A0E5-2B22AF6F7AEE}">
      <dsp:nvSpPr>
        <dsp:cNvPr id="0" name=""/>
        <dsp:cNvSpPr/>
      </dsp:nvSpPr>
      <dsp:spPr>
        <a:xfrm rot="5400000">
          <a:off x="9722921" y="-1945128"/>
          <a:ext cx="1932136" cy="11387328"/>
        </a:xfrm>
        <a:prstGeom prst="round2SameRect">
          <a:avLst/>
        </a:prstGeom>
        <a:solidFill>
          <a:schemeClr val="accent2">
            <a:tint val="40000"/>
            <a:alpha val="90000"/>
            <a:hueOff val="-216886"/>
            <a:satOff val="5039"/>
            <a:lumOff val="138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6886"/>
              <a:satOff val="5039"/>
              <a:lumOff val="13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Individuals in private accounting are employees of for-profit companies and not-for-profit organizations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sz="28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Cost accounting, budgeting, accounting information system design and support, tax planning and preparation, internal auditing</a:t>
          </a:r>
          <a:endParaRPr lang="en-US" sz="2800" kern="1200" dirty="0">
            <a:solidFill>
              <a:schemeClr val="accent1"/>
            </a:solidFill>
          </a:endParaRPr>
        </a:p>
      </dsp:txBody>
      <dsp:txXfrm rot="-5400000">
        <a:off x="4995326" y="2876786"/>
        <a:ext cx="11293009" cy="1743498"/>
      </dsp:txXfrm>
    </dsp:sp>
    <dsp:sp modelId="{592789B2-5334-43FB-81C2-34A177B10545}">
      <dsp:nvSpPr>
        <dsp:cNvPr id="0" name=""/>
        <dsp:cNvSpPr/>
      </dsp:nvSpPr>
      <dsp:spPr>
        <a:xfrm>
          <a:off x="1410046" y="2540950"/>
          <a:ext cx="3585278" cy="2415170"/>
        </a:xfrm>
        <a:prstGeom prst="roundRect">
          <a:avLst/>
        </a:prstGeom>
        <a:solidFill>
          <a:schemeClr val="accent2">
            <a:hueOff val="-210019"/>
            <a:satOff val="4099"/>
            <a:lumOff val="46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latin typeface="Calibri" panose="020F0502020204030204" pitchFamily="34" charset="0"/>
              <a:cs typeface="Calibri" panose="020F0502020204030204" pitchFamily="34" charset="0"/>
            </a:rPr>
            <a:t>Private Accounting</a:t>
          </a:r>
          <a:endParaRPr lang="en-US" sz="3800" kern="1200" dirty="0"/>
        </a:p>
      </dsp:txBody>
      <dsp:txXfrm>
        <a:off x="1527945" y="2658849"/>
        <a:ext cx="3349480" cy="2179372"/>
      </dsp:txXfrm>
    </dsp:sp>
    <dsp:sp modelId="{5F7BD8ED-9529-406E-BD03-A4C4C39C8461}">
      <dsp:nvSpPr>
        <dsp:cNvPr id="0" name=""/>
        <dsp:cNvSpPr/>
      </dsp:nvSpPr>
      <dsp:spPr>
        <a:xfrm rot="5400000">
          <a:off x="9722921" y="590800"/>
          <a:ext cx="1932136" cy="11387328"/>
        </a:xfrm>
        <a:prstGeom prst="round2SameRect">
          <a:avLst/>
        </a:prstGeom>
        <a:solidFill>
          <a:schemeClr val="accent2">
            <a:tint val="40000"/>
            <a:alpha val="90000"/>
            <a:hueOff val="-433772"/>
            <a:satOff val="10079"/>
            <a:lumOff val="27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33772"/>
              <a:satOff val="10079"/>
              <a:lumOff val="27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Choices: </a:t>
          </a:r>
          <a:r>
            <a:rPr lang="en-US" sz="28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Tax authorities, local governments,  law enforcement agencies, company regulators, accounting educators at public colleges and universities</a:t>
          </a:r>
          <a:endParaRPr lang="en-US" sz="2800" kern="1200" dirty="0">
            <a:solidFill>
              <a:schemeClr val="accent1"/>
            </a:solidFill>
          </a:endParaRPr>
        </a:p>
      </dsp:txBody>
      <dsp:txXfrm rot="-5400000">
        <a:off x="4995326" y="5412715"/>
        <a:ext cx="11293009" cy="1743498"/>
      </dsp:txXfrm>
    </dsp:sp>
    <dsp:sp modelId="{D4201E19-2F6E-4DCA-9C30-DC2BDC3BB94D}">
      <dsp:nvSpPr>
        <dsp:cNvPr id="0" name=""/>
        <dsp:cNvSpPr/>
      </dsp:nvSpPr>
      <dsp:spPr>
        <a:xfrm>
          <a:off x="1410046" y="5076879"/>
          <a:ext cx="3585278" cy="2415170"/>
        </a:xfrm>
        <a:prstGeom prst="roundRect">
          <a:avLst/>
        </a:prstGeom>
        <a:solidFill>
          <a:schemeClr val="accent2">
            <a:hueOff val="-420038"/>
            <a:satOff val="8199"/>
            <a:lumOff val="92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latin typeface="Calibri" panose="020F0502020204030204" pitchFamily="34" charset="0"/>
              <a:cs typeface="Calibri" panose="020F0502020204030204" pitchFamily="34" charset="0"/>
            </a:rPr>
            <a:t>Governmental Accounting</a:t>
          </a:r>
          <a:endParaRPr lang="en-US" sz="3800" kern="1200" dirty="0"/>
        </a:p>
      </dsp:txBody>
      <dsp:txXfrm>
        <a:off x="1527945" y="5194778"/>
        <a:ext cx="3349480" cy="2179372"/>
      </dsp:txXfrm>
    </dsp:sp>
    <dsp:sp modelId="{97EE2593-FC62-4DD1-9EE5-55DF63D30ECF}">
      <dsp:nvSpPr>
        <dsp:cNvPr id="0" name=""/>
        <dsp:cNvSpPr/>
      </dsp:nvSpPr>
      <dsp:spPr>
        <a:xfrm rot="5400000">
          <a:off x="9722921" y="3126729"/>
          <a:ext cx="1932136" cy="11387328"/>
        </a:xfrm>
        <a:prstGeom prst="round2SameRect">
          <a:avLst/>
        </a:prstGeom>
        <a:solidFill>
          <a:schemeClr val="accent2">
            <a:tint val="40000"/>
            <a:alpha val="90000"/>
            <a:hueOff val="-650658"/>
            <a:satOff val="15118"/>
            <a:lumOff val="41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50658"/>
              <a:satOff val="15118"/>
              <a:lumOff val="41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Choices:</a:t>
          </a:r>
          <a:r>
            <a:rPr lang="en-US" sz="2800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800" b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Investigate theft and fraud using accounting, auditing, and investigative skills</a:t>
          </a:r>
          <a:endParaRPr lang="en-US" sz="2800" kern="1200" dirty="0"/>
        </a:p>
      </dsp:txBody>
      <dsp:txXfrm rot="-5400000">
        <a:off x="4995326" y="7948644"/>
        <a:ext cx="11293009" cy="1743498"/>
      </dsp:txXfrm>
    </dsp:sp>
    <dsp:sp modelId="{D16B5A9B-ACD7-4F5F-ADAF-88C292CE0B8F}">
      <dsp:nvSpPr>
        <dsp:cNvPr id="0" name=""/>
        <dsp:cNvSpPr/>
      </dsp:nvSpPr>
      <dsp:spPr>
        <a:xfrm>
          <a:off x="1410046" y="7612808"/>
          <a:ext cx="3585278" cy="2415170"/>
        </a:xfrm>
        <a:prstGeom prst="roundRect">
          <a:avLst/>
        </a:prstGeom>
        <a:solidFill>
          <a:schemeClr val="accent2">
            <a:hueOff val="-630058"/>
            <a:satOff val="12298"/>
            <a:lumOff val="1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Forensic Accounting</a:t>
          </a:r>
          <a:endParaRPr lang="en-US" sz="3800" kern="1200" dirty="0">
            <a:solidFill>
              <a:schemeClr val="bg1"/>
            </a:solidFill>
          </a:endParaRPr>
        </a:p>
      </dsp:txBody>
      <dsp:txXfrm>
        <a:off x="1527945" y="7730707"/>
        <a:ext cx="3349480" cy="2179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69B21-8150-418E-8509-454F011002E1}">
      <dsp:nvSpPr>
        <dsp:cNvPr id="0" name=""/>
        <dsp:cNvSpPr/>
      </dsp:nvSpPr>
      <dsp:spPr>
        <a:xfrm>
          <a:off x="0" y="16144"/>
          <a:ext cx="17933459" cy="1535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 dirty="0">
              <a:solidFill>
                <a:schemeClr val="bg1"/>
              </a:solidFill>
            </a:rPr>
            <a:t>International Financial Reporting Standards (IFRS) </a:t>
          </a:r>
          <a:endParaRPr lang="en-US" sz="6400" kern="1200" dirty="0">
            <a:solidFill>
              <a:schemeClr val="bg1"/>
            </a:solidFill>
          </a:endParaRPr>
        </a:p>
      </dsp:txBody>
      <dsp:txXfrm>
        <a:off x="74934" y="91078"/>
        <a:ext cx="17783591" cy="1385172"/>
      </dsp:txXfrm>
    </dsp:sp>
    <dsp:sp modelId="{89053B62-908C-4F9C-884C-3895E4632AD2}">
      <dsp:nvSpPr>
        <dsp:cNvPr id="0" name=""/>
        <dsp:cNvSpPr/>
      </dsp:nvSpPr>
      <dsp:spPr>
        <a:xfrm>
          <a:off x="0" y="1551184"/>
          <a:ext cx="17933459" cy="1722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87" tIns="81280" rIns="455168" bIns="8128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000" kern="1200" dirty="0"/>
            <a:t>Determined by </a:t>
          </a:r>
          <a:r>
            <a:rPr lang="en-US" sz="5000" b="0" kern="1200" dirty="0">
              <a:solidFill>
                <a:schemeClr val="tx1"/>
              </a:solidFill>
            </a:rPr>
            <a:t>International Accounting Standards Board (IASB) </a:t>
          </a:r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000" kern="1200" dirty="0"/>
            <a:t>Used in 130 countries</a:t>
          </a:r>
          <a:endParaRPr lang="en-US" sz="5000" b="0" kern="1200" dirty="0">
            <a:solidFill>
              <a:schemeClr val="tx1"/>
            </a:solidFill>
          </a:endParaRPr>
        </a:p>
      </dsp:txBody>
      <dsp:txXfrm>
        <a:off x="0" y="1551184"/>
        <a:ext cx="17933459" cy="1722240"/>
      </dsp:txXfrm>
    </dsp:sp>
    <dsp:sp modelId="{9C5DCDE4-8F87-42C4-AFD7-963D967B0A12}">
      <dsp:nvSpPr>
        <dsp:cNvPr id="0" name=""/>
        <dsp:cNvSpPr/>
      </dsp:nvSpPr>
      <dsp:spPr>
        <a:xfrm>
          <a:off x="0" y="3273425"/>
          <a:ext cx="17933459" cy="1535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 dirty="0">
              <a:solidFill>
                <a:schemeClr val="bg1"/>
              </a:solidFill>
            </a:rPr>
            <a:t>Generally Accepted Accounting Principles (GAAP) </a:t>
          </a:r>
        </a:p>
      </dsp:txBody>
      <dsp:txXfrm>
        <a:off x="74934" y="3348359"/>
        <a:ext cx="17783591" cy="1385172"/>
      </dsp:txXfrm>
    </dsp:sp>
    <dsp:sp modelId="{544943DB-0C8F-4BE8-8622-9ADF0AED3A2A}">
      <dsp:nvSpPr>
        <dsp:cNvPr id="0" name=""/>
        <dsp:cNvSpPr/>
      </dsp:nvSpPr>
      <dsp:spPr>
        <a:xfrm>
          <a:off x="0" y="4808465"/>
          <a:ext cx="17933459" cy="1722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87" tIns="81280" rIns="455168" bIns="8128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000" kern="1200" dirty="0"/>
            <a:t>Determined by </a:t>
          </a:r>
          <a:r>
            <a:rPr lang="en-US" sz="5000" b="0" kern="1200" dirty="0">
              <a:solidFill>
                <a:schemeClr val="tx1"/>
              </a:solidFill>
            </a:rPr>
            <a:t>Financial Accounting Standards Board (FASB)</a:t>
          </a:r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000" kern="1200" dirty="0"/>
            <a:t>Used by most companies in the U.S.</a:t>
          </a:r>
          <a:r>
            <a:rPr lang="en-US" sz="5000" b="0" kern="1200" dirty="0">
              <a:solidFill>
                <a:schemeClr val="tx1"/>
              </a:solidFill>
            </a:rPr>
            <a:t> </a:t>
          </a:r>
        </a:p>
      </dsp:txBody>
      <dsp:txXfrm>
        <a:off x="0" y="4808465"/>
        <a:ext cx="17933459" cy="1722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services/audit-assurance/publications/global-top-100-companie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services/audit-assurance/publications/global-top-100-companies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Investors’ view </a:t>
            </a:r>
          </a:p>
          <a:p>
            <a:r>
              <a:rPr lang="en-US" dirty="0"/>
              <a:t>http://ir.bilibili.com/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40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system of </a:t>
            </a:r>
            <a:r>
              <a:rPr lang="en-US" u="sng" dirty="0"/>
              <a:t>maintaining records of a company’s operations</a:t>
            </a:r>
            <a:r>
              <a:rPr lang="en-US" dirty="0"/>
              <a:t> and </a:t>
            </a:r>
            <a:r>
              <a:rPr lang="en-US" u="sng" dirty="0"/>
              <a:t>communicating that information to decision makers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5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9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Managerial accounting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4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73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graded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7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something, not just ask whether this will </a:t>
            </a:r>
            <a:r>
              <a:rPr lang="en-US"/>
              <a:t>be tested?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9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something, not just ask whether this will </a:t>
            </a:r>
            <a:r>
              <a:rPr lang="en-US"/>
              <a:t>be tested?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2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something, not just ask whether this will </a:t>
            </a:r>
            <a:r>
              <a:rPr lang="en-US"/>
              <a:t>be tested?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0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something, not just ask whether this will </a:t>
            </a:r>
            <a:r>
              <a:rPr lang="en-US"/>
              <a:t>be tested?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something, not just ask whether this will </a:t>
            </a:r>
            <a:r>
              <a:rPr lang="en-US"/>
              <a:t>be tested?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/>
              <a:t>Background and foundations</a:t>
            </a:r>
          </a:p>
          <a:p>
            <a:endParaRPr lang="en-US" sz="1800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 10 Current Liabilities, Ch 11 Non-Current Liabilities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 12 Corporations: Organization, Share Transactions, and Equity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 14 Statement of Cash Flows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 15 Financial Analysis: The Big Picture</a:t>
            </a:r>
            <a:endParaRPr lang="en-US" sz="18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3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16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86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“Double-entry” accounting requires the accounting equation holds.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68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“Double-entry” accounting requires the accounting equation holds.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21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“Double-entry” accounting requires the accounting equation holds.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80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“Double-entry” accounting requires the accounting equation holds.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18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Another type of shares are called “Preference shares”, which are usually classified as a 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20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STIX-Regular"/>
              </a:rPr>
              <a:t>Note that the dividend reduces retained earnings, which is part of equity. </a:t>
            </a:r>
            <a:r>
              <a:rPr lang="en-US" sz="1800" b="1" i="0" u="none" strike="noStrike" baseline="0" dirty="0">
                <a:latin typeface="STIX-Bold"/>
              </a:rPr>
              <a:t>Dividends are not expenses</a:t>
            </a:r>
            <a:r>
              <a:rPr lang="en-US" sz="1800" b="0" i="0" u="none" strike="noStrike" baseline="0" dirty="0">
                <a:latin typeface="STIX-Regular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9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Statement of Financial Position is also called “Balance Sheet”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4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worries, accounting sometimes looks strange, but it is very logical!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24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More in Chapter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49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More in Chapter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26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74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basic accounting equation: assets must equal liabilities plus equity. </a:t>
            </a:r>
          </a:p>
          <a:p>
            <a:r>
              <a:rPr lang="en-US" dirty="0"/>
              <a:t>Review previous financial statements to determine how total assets, net income, and equity are computed.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93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 basic accounting equation: assets must equal liabilities plus equity. </a:t>
            </a:r>
          </a:p>
          <a:p>
            <a:r>
              <a:rPr lang="en-US" dirty="0"/>
              <a:t>Review previous financial statements to determine how total assets, net income, and equity are computed.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5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8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International Accounting Standards Board (IASB) 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Determines </a:t>
            </a:r>
            <a:r>
              <a:rPr lang="en-US" sz="2400" b="1" dirty="0">
                <a:solidFill>
                  <a:schemeClr val="accent1"/>
                </a:solidFill>
              </a:rPr>
              <a:t>International Financial Reporting Standards (IFRS)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Used in 130 countries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Financial Accounting Standards Board (FASB) 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Determines </a:t>
            </a:r>
            <a:r>
              <a:rPr lang="en-US" sz="2400" dirty="0">
                <a:solidFill>
                  <a:schemeClr val="accent1"/>
                </a:solidFill>
              </a:rPr>
              <a:t>generally accepted accounting principles (GAAP)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Used by most companies in the U.S.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Ensure high-quality financial reporting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30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International Accounting Standards Board (IASB) 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Determines </a:t>
            </a:r>
            <a:r>
              <a:rPr lang="en-US" sz="2400" b="1" dirty="0">
                <a:solidFill>
                  <a:schemeClr val="accent1"/>
                </a:solidFill>
              </a:rPr>
              <a:t>International Financial Reporting Standards (IFRS)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Used in 130 countries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Financial Accounting Standards Board (FASB) </a:t>
            </a:r>
            <a:endParaRPr lang="en-US" sz="2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Determines </a:t>
            </a:r>
            <a:r>
              <a:rPr lang="en-US" sz="2400" dirty="0">
                <a:solidFill>
                  <a:schemeClr val="accent1"/>
                </a:solidFill>
              </a:rPr>
              <a:t>generally accepted accounting principles (GAAP)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Used by most companies in the U.S.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Ensure high-quality financial reporting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6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1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Limited 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https://www.pwc.com/gx/en/services/audit-assurance/publications/global-top-100-companies.html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49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https://www.pwc.com/gx/en/services/audit-assurance/publications/global-top-100-companies.html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0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8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Human beings are lazy</a:t>
            </a:r>
            <a:endParaRPr lang="en-US" dirty="0"/>
          </a:p>
          <a:p>
            <a:r>
              <a:rPr lang="en-US" dirty="0"/>
              <a:t>Different types of investors</a:t>
            </a:r>
          </a:p>
          <a:p>
            <a:r>
              <a:rPr lang="en-US" dirty="0"/>
              <a:t>- Sophisticated investors = information + trading strategy</a:t>
            </a:r>
          </a:p>
          <a:p>
            <a:r>
              <a:rPr lang="en-US" dirty="0"/>
              <a:t>- Traders = trading strategy</a:t>
            </a:r>
          </a:p>
          <a:p>
            <a:r>
              <a:rPr lang="en-US" dirty="0"/>
              <a:t>- </a:t>
            </a:r>
            <a:r>
              <a:rPr lang="en-US" dirty="0" err="1"/>
              <a:t>Theoriests</a:t>
            </a:r>
            <a:r>
              <a:rPr lang="en-US" dirty="0"/>
              <a:t> = information</a:t>
            </a:r>
          </a:p>
          <a:p>
            <a:r>
              <a:rPr lang="en-US" dirty="0"/>
              <a:t>- Gamblers = luck</a:t>
            </a:r>
          </a:p>
          <a:p>
            <a:r>
              <a:rPr lang="en-US" dirty="0"/>
              <a:t>- Successful sophisticated investors = information + trading strategy + luck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1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learning accounting, you know more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CF80-70D9-4DC5-BD83-7395EA7B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" y="12941302"/>
            <a:ext cx="18834099" cy="774699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Ch1 Accounting in Action | ACT2111 Introductory Financial Accounting (2020)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3CDD-3304-459D-8BC9-270AAEF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41301"/>
            <a:ext cx="5484971" cy="730250"/>
          </a:xfrm>
        </p:spPr>
        <p:txBody>
          <a:bodyPr/>
          <a:lstStyle>
            <a:lvl1pPr>
              <a:defRPr sz="3600"/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32EAD-F934-4312-912A-7501B648BFFA}"/>
              </a:ext>
            </a:extLst>
          </p:cNvPr>
          <p:cNvSpPr/>
          <p:nvPr userDrawn="1"/>
        </p:nvSpPr>
        <p:spPr>
          <a:xfrm>
            <a:off x="558802" y="406400"/>
            <a:ext cx="23214581" cy="1226185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15225-3F96-4D3C-9DE3-882D1D11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accent6"/>
                </a:solidFill>
                <a:latin typeface="Lat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9BA7B-9333-43E7-B9FC-FA1CFA184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>
            <a:lvl1pPr marL="857264" indent="-857264">
              <a:buFont typeface="Wingdings" panose="05000000000000000000" pitchFamily="2" charset="2"/>
              <a:buChar char="q"/>
              <a:defRPr sz="6000">
                <a:solidFill>
                  <a:schemeClr val="tx2"/>
                </a:solidFill>
              </a:defRPr>
            </a:lvl1pPr>
            <a:lvl2pPr marL="1599997" indent="-685811">
              <a:buFont typeface="Wingdings" panose="05000000000000000000" pitchFamily="2" charset="2"/>
              <a:buChar char="q"/>
              <a:defRPr sz="4800">
                <a:solidFill>
                  <a:schemeClr val="tx2"/>
                </a:solidFill>
              </a:defRPr>
            </a:lvl2pPr>
            <a:lvl3pPr marL="2399883" indent="-571509">
              <a:buFont typeface="Wingdings" panose="05000000000000000000" pitchFamily="2" charset="2"/>
              <a:buChar char="q"/>
              <a:defRPr sz="4000">
                <a:solidFill>
                  <a:schemeClr val="tx2"/>
                </a:solidFill>
              </a:defRPr>
            </a:lvl3pPr>
            <a:lvl4pPr marL="3314069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4pPr>
            <a:lvl5pPr marL="4228255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59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8" y="3"/>
            <a:ext cx="13471948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7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0" y="2443095"/>
            <a:ext cx="11916073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6F027-0957-4913-981B-BDA37978D0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C0826-D186-47D4-B8BD-DAB7B25C0AFB}"/>
              </a:ext>
            </a:extLst>
          </p:cNvPr>
          <p:cNvGrpSpPr/>
          <p:nvPr userDrawn="1"/>
        </p:nvGrpSpPr>
        <p:grpSpPr>
          <a:xfrm>
            <a:off x="0" y="12922253"/>
            <a:ext cx="24377650" cy="793677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2397F7-222A-43BA-9A27-934ABDEA2227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B0F8A-FACF-4950-ADC1-FC999C3F821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365ECB4D-F873-48E5-A106-00F07C56AB93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BC871-AB91-4E23-AB47-B718C2A40CC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7E17C0D4-A4CC-4BE1-8B90-A647D42CCDBD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904A03-E12F-4C52-B7AA-9690A99512D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730253"/>
            <a:ext cx="21025723" cy="17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2768600"/>
            <a:ext cx="21025723" cy="958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8" y="12922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Ch1 Accounting in Action | ACT2111 Introductory Financial Accounting (2020)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bg1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dt="0"/>
  <p:txStyles>
    <p:titleStyle>
      <a:lvl1pPr algn="l" defTabSz="182837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8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1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73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60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74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8027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213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400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586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8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7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747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93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119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30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49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png"/><Relationship Id="rId7" Type="http://schemas.openxmlformats.org/officeDocument/2006/relationships/hyperlink" Target="https://www.bilibili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tarbucks.com/" TargetMode="External"/><Relationship Id="rId5" Type="http://schemas.openxmlformats.org/officeDocument/2006/relationships/hyperlink" Target="http://ir.bilibili.com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investor.starbucks.com/ir-home/" TargetMode="External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microsoft.com/office/2007/relationships/hdphoto" Target="../media/hdphoto2.wdp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wc.com/gx/en/services/audit-assurance/publications/global-top-100-companies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wc.com/gx/en/services/audit-assurance/publications/global-top-100-companies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sv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02894-EDBD-AE41-BB55-4A364972E68C}"/>
              </a:ext>
            </a:extLst>
          </p:cNvPr>
          <p:cNvGrpSpPr/>
          <p:nvPr/>
        </p:nvGrpSpPr>
        <p:grpSpPr>
          <a:xfrm>
            <a:off x="1538953" y="5272949"/>
            <a:ext cx="20777708" cy="6642694"/>
            <a:chOff x="5226049" y="2492483"/>
            <a:chExt cx="16159111" cy="6642694"/>
          </a:xfrm>
        </p:grpSpPr>
        <p:sp>
          <p:nvSpPr>
            <p:cNvPr id="6" name="TextBox 5"/>
            <p:cNvSpPr txBox="1"/>
            <p:nvPr/>
          </p:nvSpPr>
          <p:spPr>
            <a:xfrm>
              <a:off x="5226049" y="2492483"/>
              <a:ext cx="16159111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Chapter 1 Accounting in Action</a:t>
              </a:r>
            </a:p>
            <a:p>
              <a:endParaRPr lang="en-US" sz="48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13726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Instructor: Dr. Yi Cao</a:t>
              </a:r>
            </a:p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Email: </a:t>
              </a:r>
              <a:r>
                <a:rPr lang="en-US" b="1" spc="3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caoyi@cuhk.edu.cn</a:t>
              </a:r>
              <a:endParaRPr lang="en-US" b="1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D6C2BC2C-C364-4028-917D-2A40A7C7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181" y="10598490"/>
            <a:ext cx="12004066" cy="163717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34C77E-C75A-467C-9BB6-6FC27A65FD32}"/>
              </a:ext>
            </a:extLst>
          </p:cNvPr>
          <p:cNvSpPr/>
          <p:nvPr/>
        </p:nvSpPr>
        <p:spPr>
          <a:xfrm flipH="1">
            <a:off x="-1083705" y="1800358"/>
            <a:ext cx="13272529" cy="1579490"/>
          </a:xfrm>
          <a:prstGeom prst="chevron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Lot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3DCA7-6F98-485B-B765-0A3C5477E5F6}"/>
              </a:ext>
            </a:extLst>
          </p:cNvPr>
          <p:cNvSpPr/>
          <p:nvPr/>
        </p:nvSpPr>
        <p:spPr>
          <a:xfrm>
            <a:off x="286084" y="2179518"/>
            <a:ext cx="1097877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ta"/>
              </a:rPr>
              <a:t>ACT2111 Introductory Financial Accounting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912DC-D855-4D17-9379-F7DBEE3D866B}"/>
              </a:ext>
            </a:extLst>
          </p:cNvPr>
          <p:cNvCxnSpPr/>
          <p:nvPr/>
        </p:nvCxnSpPr>
        <p:spPr>
          <a:xfrm>
            <a:off x="-505326" y="1997242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6D48A-958E-4CF3-AA38-DC18751EEAA4}"/>
              </a:ext>
            </a:extLst>
          </p:cNvPr>
          <p:cNvCxnSpPr/>
          <p:nvPr/>
        </p:nvCxnSpPr>
        <p:spPr>
          <a:xfrm>
            <a:off x="-505326" y="3174145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0FEFA2-9731-4B63-AC8B-F3CDE6C6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0010" y="2662635"/>
            <a:ext cx="8507526" cy="4689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C1F9D-2FAF-4705-AB0D-D1C5FC86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we obtain </a:t>
            </a:r>
            <a:r>
              <a:rPr lang="en-US" altLang="zh-CN" dirty="0"/>
              <a:t>companies’</a:t>
            </a:r>
            <a:r>
              <a:rPr lang="en-US" dirty="0"/>
              <a:t> information?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37FE8-90A8-4FA4-A0B4-A11E2B8C5349}"/>
              </a:ext>
            </a:extLst>
          </p:cNvPr>
          <p:cNvSpPr/>
          <p:nvPr/>
        </p:nvSpPr>
        <p:spPr>
          <a:xfrm>
            <a:off x="14500010" y="10087703"/>
            <a:ext cx="90315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Investors’ view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4"/>
              </a:rPr>
              <a:t>https://investor.starbucks.com/ir-home/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5"/>
              </a:rPr>
              <a:t>http://ir.bilibili.com/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B8489-B4A3-4046-A17A-1D0986E7EAD7}"/>
              </a:ext>
            </a:extLst>
          </p:cNvPr>
          <p:cNvSpPr/>
          <p:nvPr/>
        </p:nvSpPr>
        <p:spPr>
          <a:xfrm>
            <a:off x="4079748" y="10087703"/>
            <a:ext cx="568644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Consumers’ view </a:t>
            </a:r>
          </a:p>
          <a:p>
            <a:pPr algn="ctr"/>
            <a:r>
              <a:rPr lang="en-US" dirty="0">
                <a:solidFill>
                  <a:srgbClr val="000000"/>
                </a:solidFill>
                <a:hlinkClick r:id="rId6"/>
              </a:rPr>
              <a:t>https://www.starbucks.com/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hlinkClick r:id="rId7"/>
              </a:rPr>
              <a:t>https://www.bilibili.com/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5713-5A8B-4189-BBC9-E1629F13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A105-F090-4B9E-AE5E-729ADB7F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How To Use Starbucks' Instagram Filter To Get Matched With A Drink">
            <a:extLst>
              <a:ext uri="{FF2B5EF4-FFF2-40B4-BE49-F238E27FC236}">
                <a16:creationId xmlns:a16="http://schemas.microsoft.com/office/drawing/2014/main" id="{68AB1167-B173-4FA6-9C79-A51A5429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77" y="4667342"/>
            <a:ext cx="8125278" cy="504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bilibili website">
            <a:extLst>
              <a:ext uri="{FF2B5EF4-FFF2-40B4-BE49-F238E27FC236}">
                <a16:creationId xmlns:a16="http://schemas.microsoft.com/office/drawing/2014/main" id="{2ACBD8BF-8BD7-4238-BAAB-A0CE69C4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63" y="2707085"/>
            <a:ext cx="5932369" cy="39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03B13-7CC6-44C6-B4A7-0B88B0EA3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47" r="7237"/>
          <a:stretch/>
        </p:blipFill>
        <p:spPr>
          <a:xfrm>
            <a:off x="17216715" y="6011201"/>
            <a:ext cx="6496188" cy="40237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77A4CF-8085-4791-A586-491BA6200370}"/>
              </a:ext>
            </a:extLst>
          </p:cNvPr>
          <p:cNvCxnSpPr/>
          <p:nvPr/>
        </p:nvCxnSpPr>
        <p:spPr>
          <a:xfrm>
            <a:off x="14151429" y="2707085"/>
            <a:ext cx="0" cy="9406905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8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DE372-5114-4F92-923F-ABAC23C3A2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t="2625" r="5075" b="3660"/>
          <a:stretch/>
        </p:blipFill>
        <p:spPr>
          <a:xfrm>
            <a:off x="3146878" y="5263766"/>
            <a:ext cx="17160421" cy="737266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14CD25-002B-4124-B9BD-0D6D7AF2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10A011-43BE-490B-A1A7-C58AA690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81DA3-FACC-459B-BC01-AD302EE4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accounting?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E80D-CAAA-4D59-88FC-E6590EB113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Accounting is “the language of business”. </a:t>
            </a:r>
            <a:r>
              <a:rPr lang="en-US" altLang="zh-CN" dirty="0"/>
              <a:t>It is t</a:t>
            </a:r>
            <a:r>
              <a:rPr lang="en-US" dirty="0"/>
              <a:t>he information system that </a:t>
            </a:r>
            <a:r>
              <a:rPr lang="en-US" b="1" dirty="0"/>
              <a:t>identifies</a:t>
            </a:r>
            <a:r>
              <a:rPr lang="en-US" dirty="0"/>
              <a:t>, </a:t>
            </a:r>
            <a:r>
              <a:rPr lang="en-US" b="1" dirty="0"/>
              <a:t>records</a:t>
            </a:r>
            <a:r>
              <a:rPr lang="en-US" dirty="0"/>
              <a:t>, and </a:t>
            </a:r>
            <a:r>
              <a:rPr lang="en-US" b="1" dirty="0"/>
              <a:t>communicates</a:t>
            </a:r>
            <a:r>
              <a:rPr lang="en-US" dirty="0"/>
              <a:t> the economic events of an organization to interested users.</a:t>
            </a:r>
          </a:p>
          <a:p>
            <a:r>
              <a:rPr lang="en-US" dirty="0"/>
              <a:t>Accounting has 3 activities: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D171900-5D36-4E95-92EB-21FFB8A84503}"/>
              </a:ext>
            </a:extLst>
          </p:cNvPr>
          <p:cNvSpPr/>
          <p:nvPr/>
        </p:nvSpPr>
        <p:spPr>
          <a:xfrm>
            <a:off x="10307197" y="11422419"/>
            <a:ext cx="3220167" cy="957905"/>
          </a:xfrm>
          <a:prstGeom prst="wedgeRoundRectCallout">
            <a:avLst>
              <a:gd name="adj1" fmla="val -9520"/>
              <a:gd name="adj2" fmla="val -155087"/>
              <a:gd name="adj3" fmla="val 16667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</a:rPr>
              <a:t>Bookkeeping</a:t>
            </a:r>
          </a:p>
        </p:txBody>
      </p:sp>
    </p:spTree>
    <p:extLst>
      <p:ext uri="{BB962C8B-B14F-4D97-AF65-F5344CB8AC3E}">
        <p14:creationId xmlns:p14="http://schemas.microsoft.com/office/powerpoint/2010/main" val="15372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rrow: Right 64">
            <a:extLst>
              <a:ext uri="{FF2B5EF4-FFF2-40B4-BE49-F238E27FC236}">
                <a16:creationId xmlns:a16="http://schemas.microsoft.com/office/drawing/2014/main" id="{17B5DE56-22B2-4962-84C3-5567F7ADFB72}"/>
              </a:ext>
            </a:extLst>
          </p:cNvPr>
          <p:cNvSpPr/>
          <p:nvPr/>
        </p:nvSpPr>
        <p:spPr>
          <a:xfrm rot="19800000">
            <a:off x="4807911" y="5800547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B20132B-FC38-4AA4-8276-A97C0E100EE4}"/>
              </a:ext>
            </a:extLst>
          </p:cNvPr>
          <p:cNvSpPr/>
          <p:nvPr/>
        </p:nvSpPr>
        <p:spPr>
          <a:xfrm>
            <a:off x="1220232" y="9482171"/>
            <a:ext cx="6086014" cy="2721737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C3695EE-D123-44DB-95EF-9CB4EF286CA0}"/>
              </a:ext>
            </a:extLst>
          </p:cNvPr>
          <p:cNvSpPr/>
          <p:nvPr/>
        </p:nvSpPr>
        <p:spPr>
          <a:xfrm>
            <a:off x="18061062" y="5269441"/>
            <a:ext cx="2067152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6D372E9-9688-4A74-B748-4558707251FA}"/>
              </a:ext>
            </a:extLst>
          </p:cNvPr>
          <p:cNvSpPr/>
          <p:nvPr/>
        </p:nvSpPr>
        <p:spPr>
          <a:xfrm rot="11700000">
            <a:off x="13277505" y="9088292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B7622-BFA6-4E51-93C8-8F4C8794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altLang="zh-CN" dirty="0"/>
              <a:t>n</a:t>
            </a:r>
            <a:r>
              <a:rPr lang="en-US" dirty="0"/>
              <a:t> overview of business operations</a:t>
            </a:r>
          </a:p>
        </p:txBody>
      </p:sp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E272AE1D-1A9D-4490-BC67-597C2D1FA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6054560" y="1998663"/>
            <a:ext cx="11973998" cy="66643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Vector graphics">
            <a:extLst>
              <a:ext uri="{FF2B5EF4-FFF2-40B4-BE49-F238E27FC236}">
                <a16:creationId xmlns:a16="http://schemas.microsoft.com/office/drawing/2014/main" id="{892B5E51-0E46-4E62-B8C2-659783B4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84" y="6131271"/>
            <a:ext cx="2635143" cy="215541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1B810-5ABF-481B-951A-1E7F4E22F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056" y="4102537"/>
            <a:ext cx="2568378" cy="2556371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Isometric factory | Free Vector">
            <a:extLst>
              <a:ext uri="{FF2B5EF4-FFF2-40B4-BE49-F238E27FC236}">
                <a16:creationId xmlns:a16="http://schemas.microsoft.com/office/drawing/2014/main" id="{13623331-840A-4118-9CE2-C8FE87BD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66" y="1909429"/>
            <a:ext cx="2568378" cy="2568378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re shelves with groceries background Royalty Free Vector">
            <a:extLst>
              <a:ext uri="{FF2B5EF4-FFF2-40B4-BE49-F238E27FC236}">
                <a16:creationId xmlns:a16="http://schemas.microsoft.com/office/drawing/2014/main" id="{575560D8-3665-42C2-B0BD-5C7094A85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2"/>
          <a:stretch/>
        </p:blipFill>
        <p:spPr bwMode="auto">
          <a:xfrm>
            <a:off x="15581273" y="4430633"/>
            <a:ext cx="2570719" cy="25683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onsumer images | Freepik">
            <a:extLst>
              <a:ext uri="{FF2B5EF4-FFF2-40B4-BE49-F238E27FC236}">
                <a16:creationId xmlns:a16="http://schemas.microsoft.com/office/drawing/2014/main" id="{564B9285-E3EE-4ED8-8CDC-EAF0A9AE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227" y="3556468"/>
            <a:ext cx="3225966" cy="234475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etores de 引っ越し業者 e mais imagens de Adulto - iStock">
            <a:extLst>
              <a:ext uri="{FF2B5EF4-FFF2-40B4-BE49-F238E27FC236}">
                <a16:creationId xmlns:a16="http://schemas.microsoft.com/office/drawing/2014/main" id="{9FBB51B6-A856-4AF3-B731-A59886DD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658" y="8609849"/>
            <a:ext cx="2988898" cy="228896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g Shopping Day Of Happy Couple Cartoon People Stock Illustration -  Download Image Now - iStock">
            <a:extLst>
              <a:ext uri="{FF2B5EF4-FFF2-40B4-BE49-F238E27FC236}">
                <a16:creationId xmlns:a16="http://schemas.microsoft.com/office/drawing/2014/main" id="{43A91A56-186F-4569-B4DC-A7CA79384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8" b="9582"/>
          <a:stretch/>
        </p:blipFill>
        <p:spPr bwMode="auto">
          <a:xfrm>
            <a:off x="20297011" y="4532512"/>
            <a:ext cx="3053398" cy="235294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7ED3C5-B9B1-4527-8929-FF4577D32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9521" y="8415569"/>
            <a:ext cx="2568378" cy="2556371"/>
          </a:xfrm>
          <a:prstGeom prst="rect">
            <a:avLst/>
          </a:prstGeom>
          <a:ln>
            <a:noFill/>
          </a:ln>
        </p:spPr>
      </p:pic>
      <p:pic>
        <p:nvPicPr>
          <p:cNvPr id="2064" name="Picture 16" descr="Cardboard boxes on wooded pallet | Premium Vector">
            <a:extLst>
              <a:ext uri="{FF2B5EF4-FFF2-40B4-BE49-F238E27FC236}">
                <a16:creationId xmlns:a16="http://schemas.microsoft.com/office/drawing/2014/main" id="{F1FC184B-0BD4-433F-8AC1-060F23BA2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r="10469"/>
          <a:stretch/>
        </p:blipFill>
        <p:spPr bwMode="auto">
          <a:xfrm>
            <a:off x="10544146" y="7638008"/>
            <a:ext cx="2635143" cy="260796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9D69F3-1359-4460-B7F1-A714E69B0B68}"/>
              </a:ext>
            </a:extLst>
          </p:cNvPr>
          <p:cNvSpPr txBox="1"/>
          <p:nvPr/>
        </p:nvSpPr>
        <p:spPr>
          <a:xfrm>
            <a:off x="2603910" y="8286683"/>
            <a:ext cx="212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Creditor</a:t>
            </a:r>
            <a:r>
              <a:rPr lang="en-US" altLang="zh-CN" b="1" dirty="0">
                <a:solidFill>
                  <a:srgbClr val="D4882A"/>
                </a:solidFill>
              </a:rPr>
              <a:t>s</a:t>
            </a:r>
            <a:endParaRPr lang="en-US" b="1" dirty="0">
              <a:solidFill>
                <a:srgbClr val="D4882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CF73A3-8E29-496E-81B1-23B58F935E54}"/>
              </a:ext>
            </a:extLst>
          </p:cNvPr>
          <p:cNvSpPr txBox="1"/>
          <p:nvPr/>
        </p:nvSpPr>
        <p:spPr>
          <a:xfrm>
            <a:off x="2132313" y="5328840"/>
            <a:ext cx="2938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Shareholders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865081-3C9D-4C21-9946-A0CAF1F14962}"/>
              </a:ext>
            </a:extLst>
          </p:cNvPr>
          <p:cNvSpPr/>
          <p:nvPr/>
        </p:nvSpPr>
        <p:spPr>
          <a:xfrm rot="900000">
            <a:off x="4682687" y="4145392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 descr="Related image">
            <a:extLst>
              <a:ext uri="{FF2B5EF4-FFF2-40B4-BE49-F238E27FC236}">
                <a16:creationId xmlns:a16="http://schemas.microsoft.com/office/drawing/2014/main" id="{043275A4-5194-42CE-BC7B-34D1074D2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10698"/>
          <a:stretch/>
        </p:blipFill>
        <p:spPr bwMode="auto">
          <a:xfrm>
            <a:off x="2326994" y="3089988"/>
            <a:ext cx="2635143" cy="223885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95756EB9-B06D-4CCB-8FD2-70DC2F89DD72}"/>
              </a:ext>
            </a:extLst>
          </p:cNvPr>
          <p:cNvSpPr/>
          <p:nvPr/>
        </p:nvSpPr>
        <p:spPr>
          <a:xfrm rot="19901968">
            <a:off x="7850709" y="3161980"/>
            <a:ext cx="153461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14F4AF9-1219-4194-B809-EE0022378077}"/>
              </a:ext>
            </a:extLst>
          </p:cNvPr>
          <p:cNvSpPr/>
          <p:nvPr/>
        </p:nvSpPr>
        <p:spPr>
          <a:xfrm rot="2036950">
            <a:off x="7446318" y="7297008"/>
            <a:ext cx="322756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2" name="Picture 24" descr="IMOCONSEIL présent au forum emploi et formation de Guingamp - Devenir  mandataire immobilier">
            <a:extLst>
              <a:ext uri="{FF2B5EF4-FFF2-40B4-BE49-F238E27FC236}">
                <a16:creationId xmlns:a16="http://schemas.microsoft.com/office/drawing/2014/main" id="{73630B38-932F-4DDE-A49B-BAF8030E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r="11438"/>
          <a:stretch/>
        </p:blipFill>
        <p:spPr bwMode="auto">
          <a:xfrm>
            <a:off x="10846474" y="4578592"/>
            <a:ext cx="2635143" cy="269265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3C40C595-AE56-41D3-82B5-C78A26B27B07}"/>
              </a:ext>
            </a:extLst>
          </p:cNvPr>
          <p:cNvSpPr/>
          <p:nvPr/>
        </p:nvSpPr>
        <p:spPr>
          <a:xfrm>
            <a:off x="8715631" y="5211602"/>
            <a:ext cx="1806688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2D1862A-292B-41B1-BD8B-084060FEB2E3}"/>
              </a:ext>
            </a:extLst>
          </p:cNvPr>
          <p:cNvSpPr/>
          <p:nvPr/>
        </p:nvSpPr>
        <p:spPr>
          <a:xfrm rot="1467366">
            <a:off x="12288100" y="3541119"/>
            <a:ext cx="3437769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54320FC-6202-4EDD-8373-C0AF0B33BA11}"/>
              </a:ext>
            </a:extLst>
          </p:cNvPr>
          <p:cNvSpPr/>
          <p:nvPr/>
        </p:nvSpPr>
        <p:spPr>
          <a:xfrm>
            <a:off x="13697782" y="5494549"/>
            <a:ext cx="1513189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8B75C81-8000-4C0A-B2F7-F0B923CF2A78}"/>
              </a:ext>
            </a:extLst>
          </p:cNvPr>
          <p:cNvSpPr/>
          <p:nvPr/>
        </p:nvSpPr>
        <p:spPr>
          <a:xfrm rot="19804815">
            <a:off x="13118764" y="7172149"/>
            <a:ext cx="2854873" cy="8907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16D5A4C-3AFB-4424-9229-335EC8323EDD}"/>
              </a:ext>
            </a:extLst>
          </p:cNvPr>
          <p:cNvSpPr/>
          <p:nvPr/>
        </p:nvSpPr>
        <p:spPr>
          <a:xfrm rot="5400000">
            <a:off x="21094025" y="7130806"/>
            <a:ext cx="1434299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C3E97-2434-4354-A7F6-34ADE6D55328}"/>
              </a:ext>
            </a:extLst>
          </p:cNvPr>
          <p:cNvSpPr txBox="1"/>
          <p:nvPr/>
        </p:nvSpPr>
        <p:spPr>
          <a:xfrm>
            <a:off x="14841962" y="10951722"/>
            <a:ext cx="212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Suppliers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0A678D-0D92-4A8F-AF9D-C35A27DCB474}"/>
              </a:ext>
            </a:extLst>
          </p:cNvPr>
          <p:cNvSpPr txBox="1"/>
          <p:nvPr/>
        </p:nvSpPr>
        <p:spPr>
          <a:xfrm>
            <a:off x="20539521" y="3831476"/>
            <a:ext cx="2543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D4882A"/>
                </a:solidFill>
              </a:rPr>
              <a:t>Customers</a:t>
            </a:r>
            <a:endParaRPr lang="en-US" b="1" dirty="0">
              <a:solidFill>
                <a:srgbClr val="D4882A"/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851990B-A00F-42A8-B444-5E23CD437DDF}"/>
              </a:ext>
            </a:extLst>
          </p:cNvPr>
          <p:cNvCxnSpPr>
            <a:cxnSpLocks/>
            <a:stCxn id="23" idx="2"/>
            <a:endCxn id="16" idx="2"/>
          </p:cNvCxnSpPr>
          <p:nvPr/>
        </p:nvCxnSpPr>
        <p:spPr>
          <a:xfrm rot="5400000" flipH="1">
            <a:off x="12408462" y="1556692"/>
            <a:ext cx="4313032" cy="14517465"/>
          </a:xfrm>
          <a:prstGeom prst="curvedConnector3">
            <a:avLst>
              <a:gd name="adj1" fmla="val -25903"/>
            </a:avLst>
          </a:prstGeom>
          <a:ln w="190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: Rounded Corners 2056">
            <a:extLst>
              <a:ext uri="{FF2B5EF4-FFF2-40B4-BE49-F238E27FC236}">
                <a16:creationId xmlns:a16="http://schemas.microsoft.com/office/drawing/2014/main" id="{2E038906-5915-4649-8A24-AD52389E5BCD}"/>
              </a:ext>
            </a:extLst>
          </p:cNvPr>
          <p:cNvSpPr/>
          <p:nvPr/>
        </p:nvSpPr>
        <p:spPr>
          <a:xfrm>
            <a:off x="990600" y="9246609"/>
            <a:ext cx="6086014" cy="2721737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2"/>
                </a:solidFill>
              </a:rPr>
              <a:t>Accounting is an </a:t>
            </a:r>
            <a:r>
              <a:rPr lang="en-US" altLang="zh-CN" b="1" dirty="0">
                <a:solidFill>
                  <a:schemeClr val="tx2"/>
                </a:solidFill>
              </a:rPr>
              <a:t>information system</a:t>
            </a:r>
            <a:r>
              <a:rPr lang="en-US" altLang="zh-CN" dirty="0">
                <a:solidFill>
                  <a:schemeClr val="tx2"/>
                </a:solidFill>
              </a:rPr>
              <a:t>. It allows a company to record business processes and improve its decision making.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91EED-4040-4CB8-B83D-183FF62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2AE09-D3CD-44A0-89C8-EC930705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0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5691-A194-4160-BB1F-79BE0020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uses accounting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7ED8-1693-4496-8EA8-B775D73E72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Internal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99BD0-436B-423D-8004-8DA36646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15696" r="79933" b="5230"/>
          <a:stretch/>
        </p:blipFill>
        <p:spPr>
          <a:xfrm>
            <a:off x="1661886" y="3229429"/>
            <a:ext cx="3338286" cy="422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5E506-BFB3-452B-AB3B-7A65F1140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7" t="15696" r="53428" b="5230"/>
          <a:stretch/>
        </p:blipFill>
        <p:spPr>
          <a:xfrm>
            <a:off x="5671458" y="3229429"/>
            <a:ext cx="4705351" cy="4223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DD4C8-DEEF-488E-810F-131408AC3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7" t="15696" r="28618" b="5230"/>
          <a:stretch/>
        </p:blipFill>
        <p:spPr>
          <a:xfrm>
            <a:off x="1216478" y="7453087"/>
            <a:ext cx="4327979" cy="4223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37E756-683C-42B0-8984-4A1F7E9B2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8" t="15696" r="2447" b="5230"/>
          <a:stretch/>
        </p:blipFill>
        <p:spPr>
          <a:xfrm>
            <a:off x="5770335" y="7453087"/>
            <a:ext cx="4327979" cy="422365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61A0FD-A0F2-422B-913E-8465B159BB8B}"/>
              </a:ext>
            </a:extLst>
          </p:cNvPr>
          <p:cNvSpPr txBox="1">
            <a:spLocks/>
          </p:cNvSpPr>
          <p:nvPr/>
        </p:nvSpPr>
        <p:spPr>
          <a:xfrm>
            <a:off x="11876314" y="2330379"/>
            <a:ext cx="11415486" cy="10033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External Users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722D4-5701-4749-89D1-390B6F6DE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14939" r="40418" b="5487"/>
          <a:stretch/>
        </p:blipFill>
        <p:spPr>
          <a:xfrm>
            <a:off x="12003315" y="3558687"/>
            <a:ext cx="10667999" cy="3788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B8872B-6DAE-434B-9DC8-A7B7890D4E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1" t="14939" r="1739" b="5487"/>
          <a:stretch/>
        </p:blipFill>
        <p:spPr>
          <a:xfrm>
            <a:off x="11876314" y="7707087"/>
            <a:ext cx="6168572" cy="3788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35BDF2-FD29-482F-8AC1-0EDE8504AECB}"/>
              </a:ext>
            </a:extLst>
          </p:cNvPr>
          <p:cNvSpPr txBox="1"/>
          <p:nvPr/>
        </p:nvSpPr>
        <p:spPr>
          <a:xfrm>
            <a:off x="18839996" y="8356147"/>
            <a:ext cx="45647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More external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Taxing authorities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Regulatory agencies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Labor unions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23E7A5-9925-4B9A-806B-56E7DA331242}"/>
              </a:ext>
            </a:extLst>
          </p:cNvPr>
          <p:cNvSpPr/>
          <p:nvPr/>
        </p:nvSpPr>
        <p:spPr>
          <a:xfrm>
            <a:off x="6507299" y="11912307"/>
            <a:ext cx="5086276" cy="794043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AC6164-A41D-45DA-8FE4-D102EEBFC181}"/>
              </a:ext>
            </a:extLst>
          </p:cNvPr>
          <p:cNvSpPr/>
          <p:nvPr/>
        </p:nvSpPr>
        <p:spPr>
          <a:xfrm>
            <a:off x="6277667" y="11676745"/>
            <a:ext cx="5086276" cy="794043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Managerial accounting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A3BA64-E594-4743-ABEE-A6A42521F0EC}"/>
              </a:ext>
            </a:extLst>
          </p:cNvPr>
          <p:cNvSpPr/>
          <p:nvPr/>
        </p:nvSpPr>
        <p:spPr>
          <a:xfrm>
            <a:off x="18537538" y="11912307"/>
            <a:ext cx="5086276" cy="794043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F4EA43-E224-44B7-9141-D331F3951C48}"/>
              </a:ext>
            </a:extLst>
          </p:cNvPr>
          <p:cNvSpPr/>
          <p:nvPr/>
        </p:nvSpPr>
        <p:spPr>
          <a:xfrm>
            <a:off x="18307906" y="11676745"/>
            <a:ext cx="5086276" cy="794043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Financial accounting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A4A967-988E-42BA-8110-E3999E97ECD2}"/>
              </a:ext>
            </a:extLst>
          </p:cNvPr>
          <p:cNvCxnSpPr/>
          <p:nvPr/>
        </p:nvCxnSpPr>
        <p:spPr>
          <a:xfrm>
            <a:off x="11811000" y="2330379"/>
            <a:ext cx="0" cy="9346366"/>
          </a:xfrm>
          <a:prstGeom prst="line">
            <a:avLst/>
          </a:prstGeom>
          <a:ln w="762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11962-D8FD-42CD-A663-68824093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DDD8B-12EF-4579-BA3C-4D4375BE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8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2E88-4323-4783-AEAB-0F4E055D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How do we learn Introductory Financial Accounting?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B5A948-CBB9-4C44-94F3-25780FBAA6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dirty="0"/>
              <a:t>Textbook: </a:t>
            </a:r>
            <a:r>
              <a:rPr lang="en-US" b="1" dirty="0"/>
              <a:t>Financial Accounting with IFRS</a:t>
            </a:r>
          </a:p>
          <a:p>
            <a:pPr lvl="1"/>
            <a:r>
              <a:rPr lang="en-US" dirty="0"/>
              <a:t>by Jerry J. Weygandt, Paul D. Kimmel, Donald E. </a:t>
            </a:r>
            <a:r>
              <a:rPr lang="en-US" dirty="0" err="1"/>
              <a:t>Kieso</a:t>
            </a:r>
            <a:endParaRPr lang="en-US" dirty="0"/>
          </a:p>
          <a:p>
            <a:pPr lvl="1"/>
            <a:r>
              <a:rPr lang="en-US" dirty="0"/>
              <a:t>4th Edition, </a:t>
            </a:r>
            <a:r>
              <a:rPr lang="en-US" dirty="0" err="1"/>
              <a:t>e</a:t>
            </a:r>
            <a:r>
              <a:rPr lang="en-US" altLang="zh-CN" dirty="0" err="1"/>
              <a:t>Textbook</a:t>
            </a:r>
            <a:r>
              <a:rPr lang="en-US" dirty="0"/>
              <a:t> version with </a:t>
            </a:r>
            <a:r>
              <a:rPr lang="en-US" dirty="0" err="1"/>
              <a:t>WileyPLUS</a:t>
            </a:r>
            <a:r>
              <a:rPr lang="en-US" dirty="0"/>
              <a:t> system</a:t>
            </a:r>
          </a:p>
          <a:p>
            <a:r>
              <a:rPr lang="en-US" dirty="0"/>
              <a:t>E-learning resources: </a:t>
            </a:r>
            <a:r>
              <a:rPr lang="en-US" b="1" dirty="0" err="1"/>
              <a:t>WileyPLUS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E968A-95C8-4729-BE92-398DAE72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5B15CB-84A2-4D9D-B459-A80A4CFF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Financial Accounting with International Financial Reporting Standards, 4th  Edition | Wiley">
            <a:extLst>
              <a:ext uri="{FF2B5EF4-FFF2-40B4-BE49-F238E27FC236}">
                <a16:creationId xmlns:a16="http://schemas.microsoft.com/office/drawing/2014/main" id="{9F31F020-42AC-4A8D-8032-2D75ED462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94" y="6251539"/>
            <a:ext cx="4312256" cy="553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3BE70-19E6-48F9-9453-389DC9964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"/>
          <a:stretch/>
        </p:blipFill>
        <p:spPr>
          <a:xfrm>
            <a:off x="10871199" y="6251539"/>
            <a:ext cx="11113657" cy="5534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114B36-859C-4ADB-91D3-CFF51132FE4F}"/>
              </a:ext>
            </a:extLst>
          </p:cNvPr>
          <p:cNvSpPr txBox="1"/>
          <p:nvPr/>
        </p:nvSpPr>
        <p:spPr>
          <a:xfrm>
            <a:off x="4261272" y="11891060"/>
            <a:ext cx="232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Textbook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5FBA9-B64B-4E32-B312-062C32266100}"/>
              </a:ext>
            </a:extLst>
          </p:cNvPr>
          <p:cNvSpPr txBox="1"/>
          <p:nvPr/>
        </p:nvSpPr>
        <p:spPr>
          <a:xfrm>
            <a:off x="15056061" y="11891060"/>
            <a:ext cx="232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tx2"/>
                </a:solidFill>
              </a:rPr>
              <a:t>WileyPLUS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57D586-2DED-48CD-9A7F-8067F464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D348C1-4235-44F8-B464-449936AF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C2E88-4323-4783-AEAB-0F4E055D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How do we learn Introductory Financial Accounting? (cont’d)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EB14527-887C-42E6-83C5-881124AE7B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1341172"/>
          </a:xfrm>
        </p:spPr>
        <p:txBody>
          <a:bodyPr>
            <a:normAutofit/>
          </a:bodyPr>
          <a:lstStyle/>
          <a:p>
            <a:r>
              <a:rPr lang="en-US" dirty="0"/>
              <a:t>Activities: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Assessments:</a:t>
            </a:r>
          </a:p>
          <a:p>
            <a:pPr lvl="1"/>
            <a:r>
              <a:rPr lang="en-US" altLang="zh-CN" dirty="0"/>
              <a:t>Quizzes			(10%) actively participation in-class and 							          discussions may gain an extra 5 points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Homework assignments 	(20%)</a:t>
            </a:r>
          </a:p>
          <a:p>
            <a:pPr lvl="1"/>
            <a:r>
              <a:rPr lang="en-US" dirty="0"/>
              <a:t>Mid-term exam 		(30%) (tentative schedule Mar. 2023)</a:t>
            </a:r>
          </a:p>
          <a:p>
            <a:pPr lvl="1"/>
            <a:r>
              <a:rPr lang="en-US" dirty="0"/>
              <a:t>Final exam 			(40%) (to be announced)</a:t>
            </a:r>
          </a:p>
          <a:p>
            <a:pPr lvl="1"/>
            <a:endParaRPr lang="en-US" dirty="0"/>
          </a:p>
        </p:txBody>
      </p:sp>
      <p:pic>
        <p:nvPicPr>
          <p:cNvPr id="4" name="Picture 14" descr="Related image">
            <a:extLst>
              <a:ext uri="{FF2B5EF4-FFF2-40B4-BE49-F238E27FC236}">
                <a16:creationId xmlns:a16="http://schemas.microsoft.com/office/drawing/2014/main" id="{2A25911C-105B-47E8-A581-CACE327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01" y="3501382"/>
            <a:ext cx="5177099" cy="258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Related image">
            <a:extLst>
              <a:ext uri="{FF2B5EF4-FFF2-40B4-BE49-F238E27FC236}">
                <a16:creationId xmlns:a16="http://schemas.microsoft.com/office/drawing/2014/main" id="{666EEE18-FCA7-456F-953F-3E22EDB1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553" y="3341064"/>
            <a:ext cx="2338692" cy="233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4813B3-9026-4C7E-8551-E71CC3899C4A}"/>
              </a:ext>
            </a:extLst>
          </p:cNvPr>
          <p:cNvSpPr txBox="1"/>
          <p:nvPr/>
        </p:nvSpPr>
        <p:spPr>
          <a:xfrm>
            <a:off x="2853400" y="6483743"/>
            <a:ext cx="229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Lectures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F1F60C-8C41-4AD3-83D6-A7CB4B41F9D6}"/>
              </a:ext>
            </a:extLst>
          </p:cNvPr>
          <p:cNvSpPr txBox="1"/>
          <p:nvPr/>
        </p:nvSpPr>
        <p:spPr>
          <a:xfrm>
            <a:off x="18223553" y="6057276"/>
            <a:ext cx="229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Lota"/>
              </a:rPr>
              <a:t>Emails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E0810F-B1C0-465E-B301-51EDB8DA9750}"/>
              </a:ext>
            </a:extLst>
          </p:cNvPr>
          <p:cNvSpPr txBox="1"/>
          <p:nvPr/>
        </p:nvSpPr>
        <p:spPr>
          <a:xfrm>
            <a:off x="16541749" y="6729342"/>
            <a:ext cx="5702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rgbClr val="0070C0"/>
                </a:solidFill>
                <a:latin typeface="Lota"/>
              </a:rPr>
              <a:t>caoyi@cuhk.edu.cn</a:t>
            </a:r>
            <a:endParaRPr lang="en-US" sz="3600" dirty="0">
              <a:solidFill>
                <a:srgbClr val="0070C0"/>
              </a:solidFill>
              <a:latin typeface="Lota"/>
            </a:endParaRP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Lota"/>
              </a:rPr>
              <a:t>(Mon-Fri)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122" name="Picture 2" descr="A young couple doing psychiatrist consultation | Premium Vector">
            <a:extLst>
              <a:ext uri="{FF2B5EF4-FFF2-40B4-BE49-F238E27FC236}">
                <a16:creationId xmlns:a16="http://schemas.microsoft.com/office/drawing/2014/main" id="{1572AD08-2920-4C95-A2DF-918BBDC0F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11452" r="14857" b="14872"/>
          <a:stretch/>
        </p:blipFill>
        <p:spPr bwMode="auto">
          <a:xfrm>
            <a:off x="9750817" y="2925470"/>
            <a:ext cx="4876016" cy="32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F036B4-2CB2-4C67-A0D6-3AFAB5CF2A8D}"/>
              </a:ext>
            </a:extLst>
          </p:cNvPr>
          <p:cNvSpPr txBox="1"/>
          <p:nvPr/>
        </p:nvSpPr>
        <p:spPr>
          <a:xfrm>
            <a:off x="9975849" y="6511198"/>
            <a:ext cx="5158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Lota"/>
              </a:rPr>
              <a:t>Office hour consultation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5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0560-B673-4EB2-BB89-CB47672D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299-8B24-49EF-B82E-4D9D03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A613F-D03E-4802-BCCF-488DDDE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the course --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31E-5AF7-4173-8314-9BEE894E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ysClr val="windowText" lastClr="000000"/>
              </a:solidFill>
            </a:endParaRP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Two close-book tests will be given during the semester, closely related to class discussions, final is cumulative</a:t>
            </a:r>
          </a:p>
          <a:p>
            <a:pPr lvl="1"/>
            <a:endParaRPr lang="en-US" dirty="0">
              <a:solidFill>
                <a:sysClr val="windowText" lastClr="000000"/>
              </a:solidFill>
            </a:endParaRP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Test questions include but not limited to: T/F, multiple choices, essay questions</a:t>
            </a:r>
          </a:p>
          <a:p>
            <a:pPr lvl="1"/>
            <a:endParaRPr lang="en-US" dirty="0">
              <a:solidFill>
                <a:sysClr val="windowText" lastClr="000000"/>
              </a:solidFill>
            </a:endParaRPr>
          </a:p>
          <a:p>
            <a:pPr lvl="1"/>
            <a:r>
              <a:rPr lang="en-US" dirty="0">
                <a:solidFill>
                  <a:sysClr val="windowText" lastClr="000000"/>
                </a:solidFill>
              </a:rPr>
              <a:t>This plan is tentative and subject to change</a:t>
            </a:r>
          </a:p>
        </p:txBody>
      </p:sp>
    </p:spTree>
    <p:extLst>
      <p:ext uri="{BB962C8B-B14F-4D97-AF65-F5344CB8AC3E}">
        <p14:creationId xmlns:p14="http://schemas.microsoft.com/office/powerpoint/2010/main" val="28786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0560-B673-4EB2-BB89-CB47672D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299-8B24-49EF-B82E-4D9D03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A613F-D03E-4802-BCCF-488DDDE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the course --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31E-5AF7-4173-8314-9BEE894E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Zero grade if you miss the exam(s) without legitimate reasons (hard copy of supporting evidence required)</a:t>
            </a:r>
          </a:p>
          <a:p>
            <a:r>
              <a:rPr lang="en-US" altLang="en-US" dirty="0"/>
              <a:t>Written request with supporting documents to be submitted before 5 weekdays of the scheduled exam</a:t>
            </a:r>
          </a:p>
          <a:p>
            <a:r>
              <a:rPr lang="en-US" altLang="en-US" dirty="0"/>
              <a:t>Make-up time need to be discussed and agreed by the instructor and student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915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0560-B673-4EB2-BB89-CB47672D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299-8B24-49EF-B82E-4D9D03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A613F-D03E-4802-BCCF-488DDDE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the course --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31E-5AF7-4173-8314-9BEE894E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Few Takeaways: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Grading is not the goal of the course. Learning is.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Focus on the topics discussed throughout the course, be prepared, actively participate in the presentation and class discussions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knowledge outweighs the grade in the long run.</a:t>
            </a:r>
          </a:p>
        </p:txBody>
      </p:sp>
    </p:spTree>
    <p:extLst>
      <p:ext uri="{BB962C8B-B14F-4D97-AF65-F5344CB8AC3E}">
        <p14:creationId xmlns:p14="http://schemas.microsoft.com/office/powerpoint/2010/main" val="32182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0560-B673-4EB2-BB89-CB47672D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299-8B24-49EF-B82E-4D9D03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A613F-D03E-4802-BCCF-488DDDE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of the course --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31E-5AF7-4173-8314-9BEE894E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Academic integrity</a:t>
            </a:r>
          </a:p>
          <a:p>
            <a:pPr lvl="1"/>
            <a:r>
              <a:rPr lang="en-US" altLang="en-US" dirty="0"/>
              <a:t>The importance cannot be overemphasized.</a:t>
            </a:r>
          </a:p>
          <a:p>
            <a:pPr lvl="1"/>
            <a:r>
              <a:rPr lang="en-US" altLang="en-US" dirty="0"/>
              <a:t>Integrity code of the school</a:t>
            </a:r>
          </a:p>
          <a:p>
            <a:r>
              <a:rPr lang="en-US" altLang="en-US" dirty="0"/>
              <a:t>Professionalism</a:t>
            </a:r>
          </a:p>
          <a:p>
            <a:pPr lvl="1"/>
            <a:r>
              <a:rPr lang="en-US" altLang="en-US" dirty="0"/>
              <a:t>Be prepared, on time</a:t>
            </a:r>
          </a:p>
          <a:p>
            <a:pPr lvl="1"/>
            <a:r>
              <a:rPr lang="en-US" altLang="en-US" dirty="0"/>
              <a:t>Cell phone off or silent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505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613F-D03E-4802-BCCF-488DDDED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study: some facts and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931E-5AF7-4173-8314-9BEE894E37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Instructors</a:t>
            </a:r>
            <a:r>
              <a:rPr lang="en-US" altLang="zh-CN" dirty="0"/>
              <a:t> usually cover one chapter each week</a:t>
            </a:r>
            <a:endParaRPr lang="en-US" dirty="0"/>
          </a:p>
          <a:p>
            <a:r>
              <a:rPr lang="en-US" dirty="0">
                <a:solidFill>
                  <a:sysClr val="windowText" lastClr="000000"/>
                </a:solidFill>
              </a:rPr>
              <a:t>Instructors </a:t>
            </a:r>
            <a:r>
              <a:rPr lang="en-US" dirty="0"/>
              <a:t>will not check your progress until exams</a:t>
            </a:r>
          </a:p>
          <a:p>
            <a:r>
              <a:rPr lang="en-US" altLang="zh-CN" dirty="0"/>
              <a:t>It will be too late if you </a:t>
            </a:r>
            <a:r>
              <a:rPr lang="en-US" dirty="0"/>
              <a:t>start to study right before exams</a:t>
            </a:r>
          </a:p>
          <a:p>
            <a:r>
              <a:rPr lang="en-US" dirty="0"/>
              <a:t>Getting an A (or A-) is not easy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Self-learning (in the library) is important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Approach instructors/TAs/USTFs during their office hours</a:t>
            </a:r>
          </a:p>
          <a:p>
            <a:r>
              <a:rPr lang="en-US" altLang="zh-CN" dirty="0">
                <a:solidFill>
                  <a:sysClr val="windowText" lastClr="000000"/>
                </a:solidFill>
              </a:rPr>
              <a:t>Check emails every day (install</a:t>
            </a:r>
            <a:r>
              <a:rPr lang="zh-CN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</a:rPr>
              <a:t>Outlook on your phone!)</a:t>
            </a:r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Relax and stay healthy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60560-B673-4EB2-BB89-CB47672D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299-8B24-49EF-B82E-4D9D03B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83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ptimize Health Process – We help ambitious women lose 2-3 dress sizes in  90 days without fear of missing out and feeling hangry all day long">
            <a:extLst>
              <a:ext uri="{FF2B5EF4-FFF2-40B4-BE49-F238E27FC236}">
                <a16:creationId xmlns:a16="http://schemas.microsoft.com/office/drawing/2014/main" id="{5DDE5697-096A-47F6-B3FC-1BFAB738D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7"/>
          <a:stretch/>
        </p:blipFill>
        <p:spPr bwMode="auto">
          <a:xfrm>
            <a:off x="14405250" y="2425701"/>
            <a:ext cx="9292950" cy="102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5B9F7F-DF8D-4873-9124-7900DF4C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/>
              </a:rPr>
              <a:t>Course outline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3560C1-C5AC-4750-B717-7544F76AE3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/>
          <a:p>
            <a:r>
              <a:rPr lang="en-US" sz="3600" dirty="0"/>
              <a:t>Ch 1 Accounting in Action</a:t>
            </a:r>
          </a:p>
          <a:p>
            <a:r>
              <a:rPr lang="en-US" sz="3600" dirty="0"/>
              <a:t>Ch 2 The Recording Process</a:t>
            </a:r>
          </a:p>
          <a:p>
            <a:r>
              <a:rPr lang="en-US" sz="3600" dirty="0"/>
              <a:t>Ch 3 Adjusting the Accounts</a:t>
            </a:r>
          </a:p>
          <a:p>
            <a:r>
              <a:rPr lang="en-US" sz="3600" dirty="0"/>
              <a:t>Ch 4 Completing the Accounting Cycle</a:t>
            </a:r>
          </a:p>
          <a:p>
            <a:r>
              <a:rPr lang="en-US" sz="3600" dirty="0"/>
              <a:t>Ch 5 Accounting for Merchandise Operations</a:t>
            </a:r>
          </a:p>
          <a:p>
            <a:r>
              <a:rPr lang="en-US" sz="3600" dirty="0"/>
              <a:t>Ch 6 Inventories</a:t>
            </a:r>
          </a:p>
          <a:p>
            <a:r>
              <a:rPr lang="en-US" sz="3600" dirty="0"/>
              <a:t>Ch 8 Accounting for Receivables</a:t>
            </a:r>
          </a:p>
          <a:p>
            <a:r>
              <a:rPr lang="en-US" sz="3600" dirty="0"/>
              <a:t>Ch 9 Plant Assets, Natural Resources, and Intangible Assets</a:t>
            </a:r>
          </a:p>
          <a:p>
            <a:r>
              <a:rPr lang="en-US" sz="3600" dirty="0"/>
              <a:t>Ch 10 Current Liabilities</a:t>
            </a:r>
          </a:p>
          <a:p>
            <a:r>
              <a:rPr lang="en-US" sz="3600" dirty="0"/>
              <a:t>Ch 11 Non-Current Liabilities</a:t>
            </a:r>
          </a:p>
          <a:p>
            <a:r>
              <a:rPr lang="en-US" sz="3600" dirty="0"/>
              <a:t>Ch 12 Corporations: Organization, Share Transactions, and Equity</a:t>
            </a:r>
          </a:p>
          <a:p>
            <a:r>
              <a:rPr lang="en-US" sz="3600" dirty="0"/>
              <a:t>Ch 14 Statement of Cash Flows</a:t>
            </a:r>
          </a:p>
          <a:p>
            <a:r>
              <a:rPr lang="en-US" sz="3600" dirty="0"/>
              <a:t>Ch 15 Financial Analysis: The Big Picture</a:t>
            </a:r>
            <a:endParaRPr lang="en-US" sz="2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687293-10D9-4255-AE34-C81AFC74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F35992-90E5-462E-9806-3D6F1DAD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32C145-8901-4070-8515-16164E9FDE14}"/>
              </a:ext>
            </a:extLst>
          </p:cNvPr>
          <p:cNvCxnSpPr>
            <a:cxnSpLocks/>
          </p:cNvCxnSpPr>
          <p:nvPr/>
        </p:nvCxnSpPr>
        <p:spPr>
          <a:xfrm>
            <a:off x="990600" y="5232400"/>
            <a:ext cx="140589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02231D-F4BB-49DA-9A64-B7CF66EF3379}"/>
              </a:ext>
            </a:extLst>
          </p:cNvPr>
          <p:cNvCxnSpPr>
            <a:cxnSpLocks/>
          </p:cNvCxnSpPr>
          <p:nvPr/>
        </p:nvCxnSpPr>
        <p:spPr>
          <a:xfrm>
            <a:off x="990600" y="11188700"/>
            <a:ext cx="141732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5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D7D5-4151-43EB-B6E1-67AD6E2B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does accounting record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19CD-AA6C-4CBB-8969-C1C8EF7751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altLang="zh-CN" dirty="0"/>
              <a:t>How do you record your daily life?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B77F2-79D3-4DEA-B774-0A529C5A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4F7D0-0959-4F00-8204-78E654A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15969F0-E838-482B-B78B-A1FDAC0B6C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96" y="3885049"/>
            <a:ext cx="5484972" cy="7713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BA625-7AC5-4F90-81B2-D30BE1F4E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396" y="3885050"/>
            <a:ext cx="5066196" cy="5774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2B540-1960-4530-9D6B-02A8327C6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297"/>
          <a:stretch/>
        </p:blipFill>
        <p:spPr>
          <a:xfrm>
            <a:off x="11251776" y="6045589"/>
            <a:ext cx="4899547" cy="5552703"/>
          </a:xfrm>
          <a:prstGeom prst="rect">
            <a:avLst/>
          </a:prstGeom>
        </p:spPr>
      </p:pic>
      <p:pic>
        <p:nvPicPr>
          <p:cNvPr id="1032" name="Picture 8" descr="âdigital influencerâçå¾çæç´¢ç»æ">
            <a:extLst>
              <a:ext uri="{FF2B5EF4-FFF2-40B4-BE49-F238E27FC236}">
                <a16:creationId xmlns:a16="http://schemas.microsoft.com/office/drawing/2014/main" id="{3D202812-CC3B-40CD-ABDF-6D0D017FB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r="25549"/>
          <a:stretch/>
        </p:blipFill>
        <p:spPr bwMode="auto">
          <a:xfrm>
            <a:off x="17011100" y="3796492"/>
            <a:ext cx="6253121" cy="78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0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D7D5-4151-43EB-B6E1-67AD6E2B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accounting record information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19CD-AA6C-4CBB-8969-C1C8EF7751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dirty="0"/>
              <a:t>Who invented accounting?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B77F2-79D3-4DEA-B774-0A529C5A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0251E99D-D09C-494E-BEBE-C336AC2C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10" y="3772140"/>
            <a:ext cx="8623364" cy="71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657FE7-7DF3-4562-AB73-2DE4F9568301}"/>
              </a:ext>
            </a:extLst>
          </p:cNvPr>
          <p:cNvSpPr/>
          <p:nvPr/>
        </p:nvSpPr>
        <p:spPr>
          <a:xfrm>
            <a:off x="2587361" y="11255510"/>
            <a:ext cx="72198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600" dirty="0">
                <a:solidFill>
                  <a:schemeClr val="accent6"/>
                </a:solidFill>
                <a:latin typeface="Lato"/>
              </a:rPr>
              <a:t>Portrait of Luca </a:t>
            </a:r>
            <a:r>
              <a:rPr lang="en-US" sz="5600" dirty="0" err="1">
                <a:solidFill>
                  <a:schemeClr val="accent6"/>
                </a:solidFill>
                <a:latin typeface="Lato"/>
              </a:rPr>
              <a:t>Pacioli</a:t>
            </a:r>
            <a:endParaRPr lang="en-US" sz="5600" dirty="0">
              <a:solidFill>
                <a:schemeClr val="accent6"/>
              </a:solidFill>
              <a:latin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805AD-A4FB-4B88-A035-4BE45F2BBE66}"/>
              </a:ext>
            </a:extLst>
          </p:cNvPr>
          <p:cNvSpPr/>
          <p:nvPr/>
        </p:nvSpPr>
        <p:spPr>
          <a:xfrm>
            <a:off x="12130370" y="3607430"/>
            <a:ext cx="1099146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ysClr val="windowText" lastClr="000000"/>
                </a:solidFill>
                <a:latin typeface="Lato"/>
              </a:rPr>
              <a:t>Luca </a:t>
            </a:r>
            <a:r>
              <a:rPr lang="en-US" sz="6000" b="1" dirty="0" err="1">
                <a:solidFill>
                  <a:sysClr val="windowText" lastClr="000000"/>
                </a:solidFill>
                <a:latin typeface="Lato"/>
              </a:rPr>
              <a:t>Pacioli</a:t>
            </a:r>
            <a:r>
              <a:rPr lang="en-US" sz="6000" b="1" dirty="0">
                <a:solidFill>
                  <a:sysClr val="windowText" lastClr="000000"/>
                </a:solidFill>
                <a:latin typeface="Lato"/>
              </a:rPr>
              <a:t> </a:t>
            </a:r>
            <a:r>
              <a:rPr lang="en-US" sz="6000" dirty="0">
                <a:solidFill>
                  <a:sysClr val="windowText" lastClr="000000"/>
                </a:solidFill>
                <a:latin typeface="Lato"/>
              </a:rPr>
              <a:t>(1447–1517) was an Italian mathematician. He is referred to as “the Father of Accounting and Bookkeeping" in Europe and he was the first person to publish a work on the </a:t>
            </a:r>
            <a:r>
              <a:rPr lang="en-US" sz="6000" b="1" dirty="0">
                <a:solidFill>
                  <a:sysClr val="windowText" lastClr="000000"/>
                </a:solidFill>
                <a:latin typeface="Lato"/>
              </a:rPr>
              <a:t>double-entry system of book-keeping </a:t>
            </a:r>
            <a:r>
              <a:rPr lang="en-US" sz="6000" dirty="0">
                <a:solidFill>
                  <a:sysClr val="windowText" lastClr="000000"/>
                </a:solidFill>
                <a:latin typeface="Lato"/>
              </a:rPr>
              <a:t>on the continent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E4404-91E1-4EA7-A46D-A1F3829F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01B2-0704-46EE-87B6-B6099ABB80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547600" y="3170723"/>
            <a:ext cx="10744200" cy="9361936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Lato"/>
              </a:rPr>
              <a:t>“</a:t>
            </a:r>
            <a:r>
              <a:rPr lang="en-US" altLang="zh-CN" b="1" dirty="0">
                <a:solidFill>
                  <a:srgbClr val="000000"/>
                </a:solidFill>
                <a:latin typeface="Lato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ingle-entry</a:t>
            </a:r>
            <a:r>
              <a:rPr lang="zh-CN" altLang="en-US" b="1" dirty="0">
                <a:solidFill>
                  <a:srgbClr val="000000"/>
                </a:solidFill>
                <a:latin typeface="Lato"/>
              </a:rPr>
              <a:t>”</a:t>
            </a:r>
            <a:r>
              <a:rPr lang="en-US" altLang="zh-CN" b="1" dirty="0">
                <a:solidFill>
                  <a:srgbClr val="000000"/>
                </a:solidFill>
                <a:latin typeface="Lato"/>
              </a:rPr>
              <a:t> accounting</a:t>
            </a:r>
            <a:endParaRPr lang="en-US" altLang="zh-CN" dirty="0">
              <a:solidFill>
                <a:srgbClr val="000000"/>
              </a:solidFill>
              <a:latin typeface="Lato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Lato"/>
              </a:rPr>
              <a:t>each financial transaction is a single entry in a transaction log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Lato"/>
              </a:rPr>
              <a:t>used in </a:t>
            </a:r>
            <a:r>
              <a:rPr lang="en-US" altLang="zh-CN" b="1" dirty="0">
                <a:solidFill>
                  <a:srgbClr val="000000"/>
                </a:solidFill>
                <a:latin typeface="Lato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mall businesses </a:t>
            </a:r>
            <a:r>
              <a:rPr lang="en-US" dirty="0">
                <a:solidFill>
                  <a:srgbClr val="000000"/>
                </a:solidFill>
                <a:latin typeface="Lato"/>
              </a:rPr>
              <a:t>where transactions are small and simple</a:t>
            </a:r>
            <a:endParaRPr lang="en-US" altLang="zh-CN" dirty="0">
              <a:solidFill>
                <a:srgbClr val="000000"/>
              </a:solidFill>
              <a:latin typeface="Lat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Lato"/>
              </a:rPr>
              <a:t>does not require training in accounting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Lato"/>
              </a:rPr>
              <a:t>anyone who can arrange numbers in a table and add and subtract can set up and use a single-entry system</a:t>
            </a:r>
          </a:p>
          <a:p>
            <a:endParaRPr lang="en-US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51DC-7018-44D3-8C16-6D5262E8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does accounting record information </a:t>
            </a:r>
            <a:r>
              <a:rPr lang="en-US" dirty="0"/>
              <a:t>(cont’d)</a:t>
            </a:r>
          </a:p>
        </p:txBody>
      </p:sp>
      <p:pic>
        <p:nvPicPr>
          <p:cNvPr id="4100" name="Picture 4" descr="Single Entry Accounting Basic for the Small stall trader, market Nosh">
            <a:extLst>
              <a:ext uri="{FF2B5EF4-FFF2-40B4-BE49-F238E27FC236}">
                <a16:creationId xmlns:a16="http://schemas.microsoft.com/office/drawing/2014/main" id="{1B6E2BCD-606B-49C7-A80C-DF6F314F8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-925" r="-918" b="-1"/>
          <a:stretch/>
        </p:blipFill>
        <p:spPr bwMode="auto">
          <a:xfrm>
            <a:off x="1380547" y="2738967"/>
            <a:ext cx="11048520" cy="90765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04DD3-559D-4052-92D1-0027B570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52B-5CC0-40D6-86BB-E8197F07A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42" name="Picture 2" descr="Image result for 搞笑 水果摊">
            <a:extLst>
              <a:ext uri="{FF2B5EF4-FFF2-40B4-BE49-F238E27FC236}">
                <a16:creationId xmlns:a16="http://schemas.microsoft.com/office/drawing/2014/main" id="{B3D93D9C-FB01-429D-8613-D9486617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96" y="9359001"/>
            <a:ext cx="5334000" cy="3019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143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51DC-7018-44D3-8C16-6D5262E8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does accounting record information </a:t>
            </a:r>
            <a:r>
              <a:rPr lang="en-US" dirty="0"/>
              <a:t>(cont’d)</a:t>
            </a: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1E9B511B-B8BF-40BB-9625-632992C72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6" t="-1135" r="-647" b="-1519"/>
          <a:stretch/>
        </p:blipFill>
        <p:spPr bwMode="auto">
          <a:xfrm>
            <a:off x="1675912" y="2978150"/>
            <a:ext cx="9568181" cy="8502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A0BF5C1-861C-4F11-B20D-7AC986F7A8E3}"/>
              </a:ext>
            </a:extLst>
          </p:cNvPr>
          <p:cNvSpPr txBox="1">
            <a:spLocks/>
          </p:cNvSpPr>
          <p:nvPr/>
        </p:nvSpPr>
        <p:spPr>
          <a:xfrm>
            <a:off x="11549056" y="2963907"/>
            <a:ext cx="11742744" cy="1002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000000"/>
                </a:solidFill>
                <a:latin typeface="Lato"/>
              </a:rPr>
              <a:t>“</a:t>
            </a:r>
            <a:r>
              <a:rPr lang="en-US" altLang="zh-CN" b="1" dirty="0">
                <a:solidFill>
                  <a:srgbClr val="000000"/>
                </a:solidFill>
                <a:latin typeface="Lato"/>
              </a:rPr>
              <a:t>Double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-entry</a:t>
            </a:r>
            <a:r>
              <a:rPr lang="zh-CN" altLang="en-US" b="1" dirty="0">
                <a:solidFill>
                  <a:srgbClr val="000000"/>
                </a:solidFill>
                <a:latin typeface="Lato"/>
              </a:rPr>
              <a:t>”</a:t>
            </a:r>
            <a:r>
              <a:rPr lang="en-US" altLang="zh-CN" b="1" dirty="0">
                <a:solidFill>
                  <a:srgbClr val="000000"/>
                </a:solidFill>
                <a:latin typeface="Lato"/>
              </a:rPr>
              <a:t> accounting</a:t>
            </a:r>
            <a:endParaRPr lang="en-US" altLang="zh-CN" dirty="0">
              <a:solidFill>
                <a:srgbClr val="000000"/>
              </a:solidFill>
              <a:latin typeface="Lato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Lato"/>
              </a:rPr>
              <a:t>each financial transaction calls for at least two changes in the accounts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Lato"/>
              </a:rPr>
              <a:t>Debit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  <a:latin typeface="Lato"/>
              </a:rPr>
              <a:t>Credit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Lato"/>
              </a:rPr>
              <a:t>used in </a:t>
            </a:r>
            <a:r>
              <a:rPr lang="en-US" b="1" dirty="0">
                <a:solidFill>
                  <a:srgbClr val="000000"/>
                </a:solidFill>
                <a:latin typeface="Lato"/>
              </a:rPr>
              <a:t>large firms </a:t>
            </a:r>
            <a:r>
              <a:rPr lang="en-US" dirty="0">
                <a:solidFill>
                  <a:srgbClr val="000000"/>
                </a:solidFill>
                <a:latin typeface="Lato"/>
              </a:rPr>
              <a:t>to accurately track their records of accounts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Lato"/>
              </a:rPr>
              <a:t>requires at least some level of formal training in accountin</a:t>
            </a:r>
            <a:r>
              <a:rPr lang="en-US" altLang="zh-CN" dirty="0">
                <a:solidFill>
                  <a:srgbClr val="000000"/>
                </a:solidFill>
                <a:latin typeface="Lato"/>
              </a:rPr>
              <a:t>g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Lato"/>
              </a:rPr>
              <a:t>have a solid grasp of concepts such as debit, credit, chart of accounts, and accounting equations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Lato"/>
              </a:rPr>
              <a:t>this is why we have this course!</a:t>
            </a:r>
          </a:p>
          <a:p>
            <a:pPr lvl="2"/>
            <a:endParaRPr lang="en-US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71329-7217-4E5E-9767-14B10453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CED6-1732-4B20-90E3-67E8ECAD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274" name="Picture 10" descr="Related image">
            <a:extLst>
              <a:ext uri="{FF2B5EF4-FFF2-40B4-BE49-F238E27FC236}">
                <a16:creationId xmlns:a16="http://schemas.microsoft.com/office/drawing/2014/main" id="{3D0EEFF8-5181-4607-81BB-525901B5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56" y="8502726"/>
            <a:ext cx="5676900" cy="3933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99C4D-A34C-4400-B10A-512227D55B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1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57D8-621F-4DA4-A7C6-14FF2820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Accounting Equation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D282B0-D3DC-44D1-BD17-2C0BAEB470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705100"/>
            <a:ext cx="22301200" cy="9658352"/>
          </a:xfrm>
        </p:spPr>
        <p:txBody>
          <a:bodyPr/>
          <a:lstStyle/>
          <a:p>
            <a:r>
              <a:rPr lang="en-US" altLang="zh-CN" dirty="0"/>
              <a:t>“Double-entry” accounting requires that the </a:t>
            </a:r>
            <a:r>
              <a:rPr lang="en-US" altLang="zh-CN" b="1" dirty="0"/>
              <a:t>basic accounting equation</a:t>
            </a:r>
            <a:r>
              <a:rPr lang="en-US" altLang="zh-CN" dirty="0"/>
              <a:t> always holds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94CD88-E576-4E7E-B1B8-4EDC489C3CD4}"/>
              </a:ext>
            </a:extLst>
          </p:cNvPr>
          <p:cNvSpPr/>
          <p:nvPr/>
        </p:nvSpPr>
        <p:spPr>
          <a:xfrm>
            <a:off x="1422400" y="54483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ysClr val="windowText" lastClr="000000"/>
                </a:solidFill>
              </a:rPr>
              <a:t>Assets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682DAC-9548-48D8-88B0-46F653E5BBB0}"/>
              </a:ext>
            </a:extLst>
          </p:cNvPr>
          <p:cNvSpPr/>
          <p:nvPr/>
        </p:nvSpPr>
        <p:spPr>
          <a:xfrm>
            <a:off x="9426575" y="54483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Liabilities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B5D4B-6FCF-4645-ABEC-5B1452E1A4A4}"/>
              </a:ext>
            </a:extLst>
          </p:cNvPr>
          <p:cNvSpPr/>
          <p:nvPr/>
        </p:nvSpPr>
        <p:spPr>
          <a:xfrm>
            <a:off x="17430750" y="54483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Equity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011DFAB-1CDA-422E-8410-C939D790452A}"/>
              </a:ext>
            </a:extLst>
          </p:cNvPr>
          <p:cNvSpPr/>
          <p:nvPr/>
        </p:nvSpPr>
        <p:spPr>
          <a:xfrm>
            <a:off x="6848475" y="6921500"/>
            <a:ext cx="2578100" cy="257810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A1C3B406-9C56-4EB4-944B-3080EE257CED}"/>
              </a:ext>
            </a:extLst>
          </p:cNvPr>
          <p:cNvSpPr/>
          <p:nvPr/>
        </p:nvSpPr>
        <p:spPr>
          <a:xfrm>
            <a:off x="14901863" y="6921500"/>
            <a:ext cx="2578100" cy="25781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EC7C9-867A-43AE-80E0-05548C1C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8636A4-B74E-4787-A355-E52469BE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6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57D8-621F-4DA4-A7C6-14FF2820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Accounting Equation (cont’d)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D282B0-D3DC-44D1-BD17-2C0BAEB470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8674098"/>
            <a:ext cx="21475700" cy="4762502"/>
          </a:xfrm>
        </p:spPr>
        <p:txBody>
          <a:bodyPr>
            <a:normAutofit/>
          </a:bodyPr>
          <a:lstStyle/>
          <a:p>
            <a:r>
              <a:rPr lang="en-US" sz="6000" b="1" dirty="0"/>
              <a:t>Assets</a:t>
            </a:r>
            <a:r>
              <a:rPr lang="en-US" sz="6000" dirty="0"/>
              <a:t> are </a:t>
            </a:r>
            <a:r>
              <a:rPr lang="en-US" altLang="zh-CN" dirty="0"/>
              <a:t>resources a business owns</a:t>
            </a:r>
          </a:p>
          <a:p>
            <a:pPr lvl="1"/>
            <a:r>
              <a:rPr lang="en-US" altLang="zh-CN" dirty="0"/>
              <a:t>Examples: Cash, Equipment, Buildings, Inventory, Receivables from customers …</a:t>
            </a:r>
          </a:p>
          <a:p>
            <a:pPr lvl="1"/>
            <a:r>
              <a:rPr lang="en-US" altLang="zh-CN" dirty="0"/>
              <a:t>The common characteristic possessed by all assets is the capacity to provide future services or benefits.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94CD88-E576-4E7E-B1B8-4EDC489C3CD4}"/>
              </a:ext>
            </a:extLst>
          </p:cNvPr>
          <p:cNvSpPr/>
          <p:nvPr/>
        </p:nvSpPr>
        <p:spPr>
          <a:xfrm>
            <a:off x="1422400" y="2603500"/>
            <a:ext cx="5524500" cy="55245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tx2"/>
                </a:solidFill>
              </a:rPr>
              <a:t>Assets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682DAC-9548-48D8-88B0-46F653E5BBB0}"/>
              </a:ext>
            </a:extLst>
          </p:cNvPr>
          <p:cNvSpPr/>
          <p:nvPr/>
        </p:nvSpPr>
        <p:spPr>
          <a:xfrm>
            <a:off x="9426575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Liabilities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B5D4B-6FCF-4645-ABEC-5B1452E1A4A4}"/>
              </a:ext>
            </a:extLst>
          </p:cNvPr>
          <p:cNvSpPr/>
          <p:nvPr/>
        </p:nvSpPr>
        <p:spPr>
          <a:xfrm>
            <a:off x="17430750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Equity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011DFAB-1CDA-422E-8410-C939D790452A}"/>
              </a:ext>
            </a:extLst>
          </p:cNvPr>
          <p:cNvSpPr/>
          <p:nvPr/>
        </p:nvSpPr>
        <p:spPr>
          <a:xfrm>
            <a:off x="6848475" y="4076700"/>
            <a:ext cx="2578100" cy="257810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A1C3B406-9C56-4EB4-944B-3080EE257CED}"/>
              </a:ext>
            </a:extLst>
          </p:cNvPr>
          <p:cNvSpPr/>
          <p:nvPr/>
        </p:nvSpPr>
        <p:spPr>
          <a:xfrm>
            <a:off x="14901863" y="4076700"/>
            <a:ext cx="2578100" cy="25781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A5431-7947-4673-B9B3-821975C8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9D4654-32B1-4725-8021-067DA68E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57D8-621F-4DA4-A7C6-14FF2820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Accounting Equation (cont’d)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D282B0-D3DC-44D1-BD17-2C0BAEB470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8674098"/>
            <a:ext cx="21869400" cy="5041902"/>
          </a:xfrm>
        </p:spPr>
        <p:txBody>
          <a:bodyPr>
            <a:normAutofit/>
          </a:bodyPr>
          <a:lstStyle/>
          <a:p>
            <a:r>
              <a:rPr lang="en-US" sz="6000" b="1" dirty="0"/>
              <a:t>Liabilities </a:t>
            </a:r>
            <a:r>
              <a:rPr lang="en-US" sz="6000" dirty="0"/>
              <a:t>are the </a:t>
            </a:r>
            <a:r>
              <a:rPr lang="en-US" sz="6000" i="1" dirty="0"/>
              <a:t>creditors</a:t>
            </a:r>
            <a:r>
              <a:rPr lang="en-US" sz="6000" dirty="0"/>
              <a:t>’ claims on assets</a:t>
            </a:r>
          </a:p>
          <a:p>
            <a:pPr lvl="1"/>
            <a:r>
              <a:rPr lang="en-US" dirty="0"/>
              <a:t>that is, existing debts and obligations</a:t>
            </a:r>
          </a:p>
          <a:p>
            <a:pPr lvl="1"/>
            <a:r>
              <a:rPr lang="en-US" dirty="0"/>
              <a:t>Examples: Bank loans, Payables to suppliers, Payables to employees …</a:t>
            </a:r>
          </a:p>
          <a:p>
            <a:pPr lvl="1"/>
            <a:r>
              <a:rPr lang="en-US" dirty="0"/>
              <a:t>Creditors may legally force the liquidation of a business that does not pay its debts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94CD88-E576-4E7E-B1B8-4EDC489C3CD4}"/>
              </a:ext>
            </a:extLst>
          </p:cNvPr>
          <p:cNvSpPr/>
          <p:nvPr/>
        </p:nvSpPr>
        <p:spPr>
          <a:xfrm>
            <a:off x="1422400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tx2"/>
                </a:solidFill>
              </a:rPr>
              <a:t>Assets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682DAC-9548-48D8-88B0-46F653E5BBB0}"/>
              </a:ext>
            </a:extLst>
          </p:cNvPr>
          <p:cNvSpPr/>
          <p:nvPr/>
        </p:nvSpPr>
        <p:spPr>
          <a:xfrm>
            <a:off x="9426575" y="2603500"/>
            <a:ext cx="5524500" cy="55245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</a:rPr>
              <a:t>Liabilities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B5D4B-6FCF-4645-ABEC-5B1452E1A4A4}"/>
              </a:ext>
            </a:extLst>
          </p:cNvPr>
          <p:cNvSpPr/>
          <p:nvPr/>
        </p:nvSpPr>
        <p:spPr>
          <a:xfrm>
            <a:off x="17430750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Equity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011DFAB-1CDA-422E-8410-C939D790452A}"/>
              </a:ext>
            </a:extLst>
          </p:cNvPr>
          <p:cNvSpPr/>
          <p:nvPr/>
        </p:nvSpPr>
        <p:spPr>
          <a:xfrm>
            <a:off x="6848475" y="4076700"/>
            <a:ext cx="2578100" cy="257810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A1C3B406-9C56-4EB4-944B-3080EE257CED}"/>
              </a:ext>
            </a:extLst>
          </p:cNvPr>
          <p:cNvSpPr/>
          <p:nvPr/>
        </p:nvSpPr>
        <p:spPr>
          <a:xfrm>
            <a:off x="14901863" y="4076700"/>
            <a:ext cx="2578100" cy="25781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0C563-249F-47A1-9076-075C1BAB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860FBA-09D2-4C49-A67C-69210475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37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57D8-621F-4DA4-A7C6-14FF2820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Accounting Equation (cont’d)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D282B0-D3DC-44D1-BD17-2C0BAEB470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8674098"/>
            <a:ext cx="21869400" cy="5041902"/>
          </a:xfrm>
        </p:spPr>
        <p:txBody>
          <a:bodyPr>
            <a:normAutofit/>
          </a:bodyPr>
          <a:lstStyle/>
          <a:p>
            <a:r>
              <a:rPr lang="en-US" sz="6000" b="1" dirty="0"/>
              <a:t>Equity </a:t>
            </a:r>
            <a:r>
              <a:rPr lang="en-US" sz="6000" dirty="0"/>
              <a:t>is the </a:t>
            </a:r>
            <a:r>
              <a:rPr lang="en-US" sz="6000" i="1" dirty="0"/>
              <a:t>owners</a:t>
            </a:r>
            <a:r>
              <a:rPr lang="en-US" sz="6000" dirty="0"/>
              <a:t>’ claim on assets</a:t>
            </a:r>
          </a:p>
          <a:p>
            <a:pPr lvl="1"/>
            <a:r>
              <a:rPr lang="en-US" dirty="0"/>
              <a:t>Examples: Investments from owners, Retained earnings</a:t>
            </a:r>
          </a:p>
          <a:p>
            <a:pPr lvl="1"/>
            <a:r>
              <a:rPr lang="en-US" dirty="0"/>
              <a:t>Equity = Assets - Liabilities</a:t>
            </a:r>
          </a:p>
          <a:p>
            <a:pPr lvl="1"/>
            <a:r>
              <a:rPr lang="en-US" dirty="0"/>
              <a:t>It is often referred to as residual equity—that is, the equity “left over” after creditors’ claims are satisfied.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94CD88-E576-4E7E-B1B8-4EDC489C3CD4}"/>
              </a:ext>
            </a:extLst>
          </p:cNvPr>
          <p:cNvSpPr/>
          <p:nvPr/>
        </p:nvSpPr>
        <p:spPr>
          <a:xfrm>
            <a:off x="1422400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tx2"/>
                </a:solidFill>
              </a:rPr>
              <a:t>Assets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682DAC-9548-48D8-88B0-46F653E5BBB0}"/>
              </a:ext>
            </a:extLst>
          </p:cNvPr>
          <p:cNvSpPr/>
          <p:nvPr/>
        </p:nvSpPr>
        <p:spPr>
          <a:xfrm>
            <a:off x="9426575" y="2603500"/>
            <a:ext cx="5524500" cy="55245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</a:rPr>
              <a:t>Liabilities</a:t>
            </a:r>
            <a:endParaRPr lang="en-US" sz="8800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B5D4B-6FCF-4645-ABEC-5B1452E1A4A4}"/>
              </a:ext>
            </a:extLst>
          </p:cNvPr>
          <p:cNvSpPr/>
          <p:nvPr/>
        </p:nvSpPr>
        <p:spPr>
          <a:xfrm>
            <a:off x="17430750" y="2603500"/>
            <a:ext cx="5524500" cy="5524500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ysClr val="windowText" lastClr="000000"/>
                </a:solidFill>
              </a:rPr>
              <a:t>Equity</a:t>
            </a:r>
            <a:endParaRPr lang="en-US" sz="8800" dirty="0">
              <a:solidFill>
                <a:sysClr val="windowText" lastClr="000000"/>
              </a:solidFill>
            </a:endParaRP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011DFAB-1CDA-422E-8410-C939D790452A}"/>
              </a:ext>
            </a:extLst>
          </p:cNvPr>
          <p:cNvSpPr/>
          <p:nvPr/>
        </p:nvSpPr>
        <p:spPr>
          <a:xfrm>
            <a:off x="6848475" y="4076700"/>
            <a:ext cx="2578100" cy="257810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A1C3B406-9C56-4EB4-944B-3080EE257CED}"/>
              </a:ext>
            </a:extLst>
          </p:cNvPr>
          <p:cNvSpPr/>
          <p:nvPr/>
        </p:nvSpPr>
        <p:spPr>
          <a:xfrm>
            <a:off x="14901863" y="4076700"/>
            <a:ext cx="2578100" cy="25781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81E00-FDDF-4841-B43B-C65799B8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E7C3C2-489E-4E38-A975-05B1C54A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2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0BDA372-89BE-45C7-B0A8-E868A1C5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295" y="4758966"/>
            <a:ext cx="11880770" cy="335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B57D8-621F-4DA4-A7C6-14FF2820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Accounting Equation - Equity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C0F843-5A5E-46FB-AE66-D9BB2D1BA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affect </a:t>
            </a:r>
            <a:r>
              <a:rPr lang="en-US" altLang="zh-CN" dirty="0"/>
              <a:t>e</a:t>
            </a:r>
            <a:r>
              <a:rPr lang="en-US" dirty="0"/>
              <a:t>quity?</a:t>
            </a:r>
          </a:p>
          <a:p>
            <a:pPr lvl="1"/>
            <a:r>
              <a:rPr lang="en-US" dirty="0"/>
              <a:t>Share Capital-Ordinary (+)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Revenues (+)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Expenses (-)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1"/>
            <a:r>
              <a:rPr lang="en-US" dirty="0"/>
              <a:t>Dividends (-)</a:t>
            </a:r>
          </a:p>
          <a:p>
            <a:pPr lvl="1"/>
            <a:endParaRPr lang="en-US" dirty="0"/>
          </a:p>
        </p:txBody>
      </p:sp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DF325A33-E700-4A6A-9739-319B0F9BA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96"/>
          <a:stretch/>
        </p:blipFill>
        <p:spPr bwMode="auto">
          <a:xfrm>
            <a:off x="16931289" y="9573480"/>
            <a:ext cx="6130862" cy="34122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24AF6-EFF8-4642-84E0-593E82CAE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3887" y="9703413"/>
            <a:ext cx="2568378" cy="2556371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67D75E-4CBF-49B3-93A5-3101D50A9530}"/>
              </a:ext>
            </a:extLst>
          </p:cNvPr>
          <p:cNvSpPr txBox="1"/>
          <p:nvPr/>
        </p:nvSpPr>
        <p:spPr>
          <a:xfrm>
            <a:off x="12122060" y="10929716"/>
            <a:ext cx="2682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4882A"/>
                </a:solidFill>
              </a:rPr>
              <a:t>Shareholders</a:t>
            </a:r>
          </a:p>
          <a:p>
            <a:pPr algn="ctr"/>
            <a:r>
              <a:rPr lang="en-US" b="1" dirty="0">
                <a:solidFill>
                  <a:srgbClr val="D4882A"/>
                </a:solidFill>
              </a:rPr>
              <a:t>(owners)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34322E9-4ED7-4EB5-B434-D04D810DC5B7}"/>
              </a:ext>
            </a:extLst>
          </p:cNvPr>
          <p:cNvSpPr/>
          <p:nvPr/>
        </p:nvSpPr>
        <p:spPr>
          <a:xfrm rot="900000">
            <a:off x="14544518" y="9746268"/>
            <a:ext cx="1374521" cy="9435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 descr="Related image">
            <a:extLst>
              <a:ext uri="{FF2B5EF4-FFF2-40B4-BE49-F238E27FC236}">
                <a16:creationId xmlns:a16="http://schemas.microsoft.com/office/drawing/2014/main" id="{E7D23A0A-B8E7-40CA-B381-3529C114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10698"/>
          <a:stretch/>
        </p:blipFill>
        <p:spPr bwMode="auto">
          <a:xfrm>
            <a:off x="12188825" y="8690864"/>
            <a:ext cx="2635143" cy="223885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334C798-E1C8-4B2F-99A1-63AB4C1F193A}"/>
              </a:ext>
            </a:extLst>
          </p:cNvPr>
          <p:cNvSpPr/>
          <p:nvPr/>
        </p:nvSpPr>
        <p:spPr>
          <a:xfrm>
            <a:off x="16361308" y="5229248"/>
            <a:ext cx="2685143" cy="2685143"/>
          </a:xfrm>
          <a:prstGeom prst="roundRect">
            <a:avLst>
              <a:gd name="adj" fmla="val 9336"/>
            </a:avLst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ysClr val="windowText" lastClr="000000"/>
                </a:solidFill>
              </a:rPr>
              <a:t>Equity</a:t>
            </a:r>
            <a:endParaRPr lang="en-US" sz="6600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C0EAB-7FD8-4E0C-9AF3-1BE743706E09}"/>
              </a:ext>
            </a:extLst>
          </p:cNvPr>
          <p:cNvSpPr txBox="1"/>
          <p:nvPr/>
        </p:nvSpPr>
        <p:spPr>
          <a:xfrm>
            <a:off x="2631968" y="4075814"/>
            <a:ext cx="7972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amounts paid in by shareholders for the ordinary shares they purchase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8E8992-0DFE-4532-B74C-81F24D213D00}"/>
              </a:ext>
            </a:extLst>
          </p:cNvPr>
          <p:cNvSpPr txBox="1"/>
          <p:nvPr/>
        </p:nvSpPr>
        <p:spPr>
          <a:xfrm>
            <a:off x="2631968" y="6469752"/>
            <a:ext cx="88361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gross increases in equity resulting from business activities entered into for the purpose of earning income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ADC041-E6A7-405C-BA0F-FCA2E3561E2B}"/>
              </a:ext>
            </a:extLst>
          </p:cNvPr>
          <p:cNvSpPr txBox="1"/>
          <p:nvPr/>
        </p:nvSpPr>
        <p:spPr>
          <a:xfrm>
            <a:off x="2631968" y="9309993"/>
            <a:ext cx="8836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cost of assets consumed or services used in the process of earning revenue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F8DD6D-FD8B-4D8B-9BE1-5BFD3A2A86CF}"/>
              </a:ext>
            </a:extLst>
          </p:cNvPr>
          <p:cNvSpPr txBox="1"/>
          <p:nvPr/>
        </p:nvSpPr>
        <p:spPr>
          <a:xfrm>
            <a:off x="2631968" y="11327723"/>
            <a:ext cx="8836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distribution of cash or other assets to shareholders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ED80720-53F6-4AF5-AC2D-CCFAF6D1F171}"/>
              </a:ext>
            </a:extLst>
          </p:cNvPr>
          <p:cNvSpPr/>
          <p:nvPr/>
        </p:nvSpPr>
        <p:spPr>
          <a:xfrm>
            <a:off x="10431244" y="2096680"/>
            <a:ext cx="12136656" cy="1976650"/>
          </a:xfrm>
          <a:prstGeom prst="wedgeRoundRectCallout">
            <a:avLst>
              <a:gd name="adj1" fmla="val -53848"/>
              <a:gd name="adj2" fmla="val 24592"/>
              <a:gd name="adj3" fmla="val 16667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Another type of shares are called </a:t>
            </a:r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reference shares”</a:t>
            </a:r>
            <a:r>
              <a:rPr lang="en-US" sz="3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which are usually classified as a liability. For the moment, we only focus on “</a:t>
            </a:r>
            <a:r>
              <a:rPr lang="en-US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ordinary shares</a:t>
            </a:r>
            <a:r>
              <a:rPr lang="en-US" sz="3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”, which are classified as equity.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70955-0619-4DA8-A503-A3E9AAF9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4AB2-07DD-4A18-B1AC-FB8613BD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3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DFC5-E06F-4510-A58D-F739ECD4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courses vs. Accounting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91D7F-1525-48C5-820D-40615526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E7AEB-2B7F-4A63-8AED-82685B9F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77652-70A0-4A7D-9A81-2D189FB947E2}"/>
              </a:ext>
            </a:extLst>
          </p:cNvPr>
          <p:cNvSpPr txBox="1"/>
          <p:nvPr/>
        </p:nvSpPr>
        <p:spPr>
          <a:xfrm>
            <a:off x="7879516" y="3070738"/>
            <a:ext cx="15835086" cy="234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9997" marR="0" lvl="1" indent="-685811" algn="l" defTabSz="182837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Like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Physics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 and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Chemistry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, it has basic equations</a:t>
            </a:r>
          </a:p>
          <a:p>
            <a:pPr marL="1599997" marR="0" lvl="1" indent="-685811" algn="l" defTabSz="182837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Like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English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 and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Chinese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, it is a (business) language</a:t>
            </a:r>
          </a:p>
          <a:p>
            <a:pPr marL="1599997" marR="0" lvl="1" indent="-685811" algn="l" defTabSz="182837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Unlike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Mathematics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Regular" charset="0"/>
              </a:rPr>
              <a:t>, its calculation is simple</a:t>
            </a: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308B6EE8-814C-40A3-9A99-EADEBA2C2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r="-1" b="-1"/>
          <a:stretch/>
        </p:blipFill>
        <p:spPr bwMode="auto">
          <a:xfrm>
            <a:off x="16172916" y="7904352"/>
            <a:ext cx="7239000" cy="4244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0BA13CC-BB76-4A78-9A18-9E5D8930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23" y="3682182"/>
            <a:ext cx="6882613" cy="497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70E954-14CD-4BE2-B122-D16BACF7440E}"/>
              </a:ext>
            </a:extLst>
          </p:cNvPr>
          <p:cNvSpPr txBox="1"/>
          <p:nvPr/>
        </p:nvSpPr>
        <p:spPr>
          <a:xfrm>
            <a:off x="1322123" y="2825686"/>
            <a:ext cx="68826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accent6"/>
                </a:solidFill>
              </a:rPr>
              <a:t>when you learn accounting…</a:t>
            </a:r>
          </a:p>
        </p:txBody>
      </p:sp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F3E0EF25-B761-4790-BFD5-A3DFBDA5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648" y="5836275"/>
            <a:ext cx="6824652" cy="36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F9D0DA8C-1BBC-404C-A85B-7FB6FB24EB02}"/>
              </a:ext>
            </a:extLst>
          </p:cNvPr>
          <p:cNvSpPr/>
          <p:nvPr/>
        </p:nvSpPr>
        <p:spPr>
          <a:xfrm flipV="1">
            <a:off x="11073894" y="9487463"/>
            <a:ext cx="5099022" cy="2876983"/>
          </a:xfrm>
          <a:prstGeom prst="bentArrow">
            <a:avLst>
              <a:gd name="adj1" fmla="val 25399"/>
              <a:gd name="adj2" fmla="val 27769"/>
              <a:gd name="adj3" fmla="val 26711"/>
              <a:gd name="adj4" fmla="val 437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BC4BE-6B93-4D4B-A793-C09555AE8331}"/>
              </a:ext>
            </a:extLst>
          </p:cNvPr>
          <p:cNvSpPr txBox="1"/>
          <p:nvPr/>
        </p:nvSpPr>
        <p:spPr>
          <a:xfrm>
            <a:off x="1322122" y="8703754"/>
            <a:ext cx="6882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6"/>
                </a:solidFill>
              </a:rPr>
              <a:t>No worries, accounting sometimes looks strange, but it is very logical!</a:t>
            </a:r>
          </a:p>
        </p:txBody>
      </p:sp>
    </p:spTree>
    <p:extLst>
      <p:ext uri="{BB962C8B-B14F-4D97-AF65-F5344CB8AC3E}">
        <p14:creationId xmlns:p14="http://schemas.microsoft.com/office/powerpoint/2010/main" val="3425097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4863-86FA-4861-8423-7C00831F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business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B721-21A7-4230-BFBF-9C95D1F6FF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1385621"/>
          </a:xfrm>
        </p:spPr>
        <p:txBody>
          <a:bodyPr>
            <a:normAutofit/>
          </a:bodyPr>
          <a:lstStyle/>
          <a:p>
            <a:r>
              <a:rPr lang="en-US" dirty="0"/>
              <a:t>The system of collecting and processing transaction data and communicating financial information to decision-makers is known as the </a:t>
            </a:r>
            <a:r>
              <a:rPr lang="en-US" b="1" dirty="0"/>
              <a:t>accounting information system</a:t>
            </a:r>
            <a:endParaRPr lang="en-US" dirty="0"/>
          </a:p>
          <a:p>
            <a:r>
              <a:rPr lang="en-US" dirty="0"/>
              <a:t>Accounting information systems rely on a process referred to as the </a:t>
            </a:r>
            <a:r>
              <a:rPr lang="en-US" b="1" dirty="0"/>
              <a:t>accounting cycle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We will explain each of these steps in Chapters 1-4.</a:t>
            </a:r>
          </a:p>
          <a:p>
            <a:pPr lvl="1"/>
            <a:r>
              <a:rPr lang="en-US" dirty="0"/>
              <a:t>In Chapter 1, we analyze the effects of business transactions on the accounting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A12B4-2877-4970-8942-B14CEAAB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32" y="7108620"/>
            <a:ext cx="21619936" cy="26078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6194D-BF8D-48FD-AD63-7AFDB24D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541F3-AED0-4F8D-9366-EF5F8E0F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34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AA16-9510-430B-B1DB-C942A084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Identifying accounting transactions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7ED6A-38C7-41D3-883F-5AAF6B6F70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Transactions (</a:t>
            </a:r>
            <a:r>
              <a:rPr lang="en-US" altLang="zh-CN" b="1" dirty="0"/>
              <a:t>business transactions</a:t>
            </a:r>
            <a:r>
              <a:rPr lang="en-US" altLang="zh-CN" dirty="0"/>
              <a:t>) are a business’s economic events recorded by accountants</a:t>
            </a:r>
          </a:p>
          <a:p>
            <a:pPr lvl="1"/>
            <a:r>
              <a:rPr lang="en-US" altLang="zh-CN" b="1" dirty="0"/>
              <a:t>External transactions </a:t>
            </a:r>
            <a:r>
              <a:rPr lang="en-US" altLang="zh-CN" dirty="0"/>
              <a:t>involve economic events between the company and some outside enterprise</a:t>
            </a:r>
          </a:p>
          <a:p>
            <a:pPr lvl="1"/>
            <a:r>
              <a:rPr lang="en-US" altLang="zh-CN" b="1" dirty="0"/>
              <a:t>Internal transactions</a:t>
            </a:r>
            <a:r>
              <a:rPr lang="en-US" altLang="zh-CN" dirty="0"/>
              <a:t> are economic events that occur entirely within one company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E26EB-B373-4526-86B5-56CDA0FA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0" y="6482276"/>
            <a:ext cx="12156620" cy="58811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FA17A6-D6DE-48E4-87B8-8F521CFBEEE5}"/>
              </a:ext>
            </a:extLst>
          </p:cNvPr>
          <p:cNvSpPr txBox="1">
            <a:spLocks/>
          </p:cNvSpPr>
          <p:nvPr/>
        </p:nvSpPr>
        <p:spPr>
          <a:xfrm>
            <a:off x="990600" y="7346915"/>
            <a:ext cx="10871200" cy="469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Determine what transactions to be recorded</a:t>
            </a:r>
          </a:p>
          <a:p>
            <a:pPr lvl="1"/>
            <a:r>
              <a:rPr lang="en-US" altLang="zh-CN" dirty="0"/>
              <a:t>Is the financial position (assets, liabilities, or equity) of the company changed?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970F8-D085-4555-8997-5687F40B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C0C7-81C5-4193-84E1-35383695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27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4FFE-E3FC-4570-A618-44F25895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D29D-DE2E-4538-90E8-E360730690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Expanding the Balance Sheet Equation for analysis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D8C21-45BA-4C24-AA4D-212A0885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3773396"/>
            <a:ext cx="21899486" cy="77455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1C27F-A9CD-478B-867C-A1EF8E81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FE02E-CDED-4E82-B2F1-FA3294B1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9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(1) Investment by Shareholders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/>
              <a:t>Ray and Barbara Neal decide to start a smartphone app development company that they incorporate as </a:t>
            </a:r>
            <a:r>
              <a:rPr lang="en-US" sz="5400" dirty="0" err="1"/>
              <a:t>Softbyte</a:t>
            </a:r>
            <a:r>
              <a:rPr lang="en-US" sz="5400" dirty="0"/>
              <a:t> SA. On September 1, 2023, they invest €15,000 cash in the business in exchange for €15,000 of ordinary shares. The ordinary shares indicates the ownership interest that the Neals have in </a:t>
            </a:r>
            <a:r>
              <a:rPr lang="en-US" sz="5400" dirty="0" err="1"/>
              <a:t>Softbyte</a:t>
            </a:r>
            <a:r>
              <a:rPr lang="en-US" sz="5400" dirty="0"/>
              <a:t> SA. </a:t>
            </a:r>
          </a:p>
          <a:p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9F17A-8ABF-43BE-997C-FC745E4CB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9" y="6397439"/>
            <a:ext cx="22593299" cy="60803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FE8B8-9211-44CB-AEF5-6AA82728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C205E-84F6-4CB6-92B0-A27D6C97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24851-E194-4B16-9229-B184FEE3E735}"/>
              </a:ext>
            </a:extLst>
          </p:cNvPr>
          <p:cNvSpPr/>
          <p:nvPr/>
        </p:nvSpPr>
        <p:spPr>
          <a:xfrm>
            <a:off x="6057900" y="11106150"/>
            <a:ext cx="128651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70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(2) Purchase of Equipment for Cash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purchases computer equipment for €7,000 cash.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A1FA0-264E-401C-A1CD-CCDCF652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49568"/>
            <a:ext cx="22747452" cy="84360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4D8D-7AF2-40B2-82A2-A18FFCEA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E44E3-4E5D-4DC0-827F-19625F5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1E999-A92D-4ABA-8258-B2CC6940EB8F}"/>
              </a:ext>
            </a:extLst>
          </p:cNvPr>
          <p:cNvSpPr/>
          <p:nvPr/>
        </p:nvSpPr>
        <p:spPr>
          <a:xfrm>
            <a:off x="6057900" y="9001579"/>
            <a:ext cx="128651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60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(3) Purchase of Supplies on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purchases headsets (and other computer accessories expected to last several months) for €1,600 from Mobile Solutions. Mobile Solutions agrees to allow </a:t>
            </a:r>
            <a:r>
              <a:rPr lang="en-US" sz="5400" dirty="0" err="1"/>
              <a:t>Softbyte</a:t>
            </a:r>
            <a:r>
              <a:rPr lang="en-US" sz="5400" dirty="0"/>
              <a:t> to pay this bill in October. This transaction is a purchase on account (a credit purchase).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57B1B-D086-4B85-801B-75B8FEC2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7" y="5659542"/>
            <a:ext cx="22153133" cy="65070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0BF30-E86B-4ACC-9A53-FC63F5C4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512F-3505-443F-A7B4-CF60B61E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07022-BEDB-4716-AD94-95F818C44911}"/>
              </a:ext>
            </a:extLst>
          </p:cNvPr>
          <p:cNvSpPr/>
          <p:nvPr/>
        </p:nvSpPr>
        <p:spPr>
          <a:xfrm>
            <a:off x="6074783" y="10151905"/>
            <a:ext cx="12865100" cy="43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66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(4) Services Performed for Cash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receives €1,200 cash from customers for app development services it has performed. This transaction represents </a:t>
            </a:r>
            <a:r>
              <a:rPr lang="en-US" sz="5400" dirty="0" err="1"/>
              <a:t>Softbyte’s</a:t>
            </a:r>
            <a:r>
              <a:rPr lang="en-US" sz="5400" dirty="0"/>
              <a:t> principal revenue-producing activity. Recall that revenue increases equity.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569EA-910D-4E47-B864-1AB0C631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688054"/>
            <a:ext cx="22383750" cy="64403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2F99D-A32E-4884-81CD-B43CED5D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FC7C9-B5F3-4201-A441-961C6B2D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313D0-5016-41C3-A053-73413CB62AD0}"/>
              </a:ext>
            </a:extLst>
          </p:cNvPr>
          <p:cNvSpPr/>
          <p:nvPr/>
        </p:nvSpPr>
        <p:spPr>
          <a:xfrm>
            <a:off x="5111750" y="10067924"/>
            <a:ext cx="13023850" cy="523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15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(5) Purchase of Advertising on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receives a bill for €250 from Programming News for advertising on its website but postpones payment until a later date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4B43B-58D8-471C-AEE3-2ECACB80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2" y="4305301"/>
            <a:ext cx="22731968" cy="68455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691F6-1796-4BBF-B11C-07F701A5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8EDFC-BBFF-4F50-A020-194A8786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90521B-6E3A-4A2D-95D1-FB38E1E41F6A}"/>
              </a:ext>
            </a:extLst>
          </p:cNvPr>
          <p:cNvSpPr/>
          <p:nvPr/>
        </p:nvSpPr>
        <p:spPr>
          <a:xfrm>
            <a:off x="7315200" y="8832920"/>
            <a:ext cx="12865100" cy="43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1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(6) Services Performed for Cash &amp;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performs €3,500 of app development services for customers. The company receives cash of €1,500 from customers, and it bills the balance of €2,000 on account.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555EE-59EA-4077-B118-F4FE4831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202534"/>
            <a:ext cx="22593300" cy="65732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F7812-4DED-4CBE-90FE-5C093660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65C51-4081-414A-AEDE-4B82D171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74B01-A8AA-44DD-B5AB-7B8EB47F6578}"/>
              </a:ext>
            </a:extLst>
          </p:cNvPr>
          <p:cNvSpPr/>
          <p:nvPr/>
        </p:nvSpPr>
        <p:spPr>
          <a:xfrm>
            <a:off x="4775199" y="9645720"/>
            <a:ext cx="14100629" cy="43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(7) Payment of Expenses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pays the following expenses in cash for September: office rent €600, salaries and wages of employees €900, and utilities €200.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BEBFB-1484-49E2-9A73-DE4D7C6E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164064"/>
            <a:ext cx="22667212" cy="75707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A99FE-E703-407A-938A-F7F2BAE3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AE601-E609-4F82-A361-4557942E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455E0-5609-4353-8E2B-026E561F197E}"/>
              </a:ext>
            </a:extLst>
          </p:cNvPr>
          <p:cNvSpPr/>
          <p:nvPr/>
        </p:nvSpPr>
        <p:spPr>
          <a:xfrm>
            <a:off x="4584700" y="8693150"/>
            <a:ext cx="15468600" cy="1339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4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454A-8142-414B-83A8-744464A0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top 100 companies by region - Top 3 in the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B5292-835D-4693-BBA1-61E575F29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0"/>
          <a:stretch/>
        </p:blipFill>
        <p:spPr>
          <a:xfrm>
            <a:off x="990600" y="1951087"/>
            <a:ext cx="22396450" cy="10578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ADE3D-2B02-4556-864B-4D81D7B104F1}"/>
              </a:ext>
            </a:extLst>
          </p:cNvPr>
          <p:cNvSpPr txBox="1"/>
          <p:nvPr/>
        </p:nvSpPr>
        <p:spPr>
          <a:xfrm>
            <a:off x="1433740" y="11112342"/>
            <a:ext cx="10755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https://www.pwc.com/gx/en/services/audit-assurance/publications/global-top-100-companies.html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A21B7-DED3-41E9-BCDB-23C8C09E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D2732-EF7C-4A42-9F16-475625D1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88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(8) Payment of Accounts Payable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pays its €250 </a:t>
            </a:r>
            <a:r>
              <a:rPr lang="en-US" sz="5400" i="1" dirty="0"/>
              <a:t>Programming News </a:t>
            </a:r>
            <a:r>
              <a:rPr lang="en-US" sz="5400" dirty="0"/>
              <a:t>bill in cash. The company previously [in Transaction (5)] recorded the bill as an increase in Accounts Payable and a decrease in equity.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2506C-A18E-4D20-B861-7CE753A6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456678"/>
            <a:ext cx="22726650" cy="669241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ED61D-743A-429D-BFE2-817E93A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0FFF4-6523-4594-AC10-1855C992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F395E-02E2-4FEC-8995-D10F02380C5D}"/>
              </a:ext>
            </a:extLst>
          </p:cNvPr>
          <p:cNvSpPr/>
          <p:nvPr/>
        </p:nvSpPr>
        <p:spPr>
          <a:xfrm>
            <a:off x="5295900" y="9899720"/>
            <a:ext cx="12865100" cy="43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(9) Receipt of Cash on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 err="1"/>
              <a:t>Softbyte</a:t>
            </a:r>
            <a:r>
              <a:rPr lang="en-US" sz="5400" dirty="0"/>
              <a:t> SA receives €600 in cash from customers who had been billed for services [in Transaction (6)].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5761D-109A-468B-AF76-7C18965B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4514981"/>
            <a:ext cx="22593301" cy="643918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60221-6143-48D0-B8A3-5E59F8A2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B9160-CCDB-4C6A-9ABB-B04BE5E0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469C9-2AE9-43DA-B50C-542DE62B5956}"/>
              </a:ext>
            </a:extLst>
          </p:cNvPr>
          <p:cNvSpPr/>
          <p:nvPr/>
        </p:nvSpPr>
        <p:spPr>
          <a:xfrm>
            <a:off x="5067300" y="8915814"/>
            <a:ext cx="12865100" cy="285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AA5B-44B7-4B3F-B74C-47224EA2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(10)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A5FE-694D-435C-9B11-793DAD8760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593300" cy="10033073"/>
          </a:xfrm>
        </p:spPr>
        <p:txBody>
          <a:bodyPr>
            <a:normAutofit/>
          </a:bodyPr>
          <a:lstStyle/>
          <a:p>
            <a:r>
              <a:rPr lang="en-US" sz="5400" dirty="0"/>
              <a:t>The company pays a dividend of €1,300 in cash to Ray and Barbara Neal, the shareholders of </a:t>
            </a:r>
            <a:r>
              <a:rPr lang="en-US" sz="5400" dirty="0" err="1"/>
              <a:t>Softbyte</a:t>
            </a:r>
            <a:r>
              <a:rPr lang="en-US" sz="5400" dirty="0"/>
              <a:t> SA. This transaction results in an equal decrease in assets and equity.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AEACC-5283-43A4-9FBE-7AF2C282C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83943"/>
            <a:ext cx="22396450" cy="66016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A8D791-349B-4211-B680-E1850C6A60FF}"/>
              </a:ext>
            </a:extLst>
          </p:cNvPr>
          <p:cNvSpPr/>
          <p:nvPr/>
        </p:nvSpPr>
        <p:spPr>
          <a:xfrm>
            <a:off x="17158732" y="11750847"/>
            <a:ext cx="6465082" cy="794043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C1AF5D-C659-44ED-833C-943A491C2036}"/>
              </a:ext>
            </a:extLst>
          </p:cNvPr>
          <p:cNvSpPr/>
          <p:nvPr/>
        </p:nvSpPr>
        <p:spPr>
          <a:xfrm>
            <a:off x="16929100" y="11515285"/>
            <a:ext cx="6465082" cy="794043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i="0" u="none" strike="noStrike" baseline="0" dirty="0">
                <a:solidFill>
                  <a:schemeClr val="accent1"/>
                </a:solidFill>
                <a:latin typeface="STIX-Bold"/>
              </a:rPr>
              <a:t>Dividends are </a:t>
            </a:r>
            <a:r>
              <a:rPr lang="en-US" altLang="zh-CN" sz="3600" b="1" i="0" u="none" strike="noStrike" baseline="0" dirty="0">
                <a:solidFill>
                  <a:schemeClr val="accent1"/>
                </a:solidFill>
                <a:latin typeface="STIX-Bold"/>
              </a:rPr>
              <a:t>NOT</a:t>
            </a:r>
            <a:r>
              <a:rPr lang="en-US" sz="3600" b="1" i="0" u="none" strike="noStrike" baseline="0" dirty="0">
                <a:solidFill>
                  <a:schemeClr val="accent1"/>
                </a:solidFill>
                <a:latin typeface="STIX-Bold"/>
              </a:rPr>
              <a:t> expenses</a:t>
            </a:r>
            <a:r>
              <a:rPr lang="en-US" b="1" dirty="0">
                <a:solidFill>
                  <a:schemeClr val="accent1"/>
                </a:solidFill>
                <a:latin typeface="STIX-Bold"/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938AA-91E2-42E5-938D-0D592BB8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22846-B89A-4862-B503-B0483F86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ADF41-5917-4D7B-BC12-C99DD280F67D}"/>
              </a:ext>
            </a:extLst>
          </p:cNvPr>
          <p:cNvSpPr/>
          <p:nvPr/>
        </p:nvSpPr>
        <p:spPr>
          <a:xfrm>
            <a:off x="4867727" y="9173029"/>
            <a:ext cx="16134443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70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6ED4-E8EB-4076-85CB-683B64502C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Tabular Analysis </a:t>
            </a:r>
            <a:r>
              <a:rPr lang="en-US" dirty="0"/>
              <a:t>of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EDADD-AF7B-441B-B79A-2996220E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345959"/>
            <a:ext cx="22472650" cy="91571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7B01D-E718-4BED-96CE-E81CFE1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58F92-5CFF-4298-8895-5A0342DA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9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802C-1B28-4F69-AEA6-EC48B94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6ED4-E8EB-4076-85CB-683B64502C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Key Points 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Each transaction must be analyzed in terms of its effect on: </a:t>
            </a:r>
          </a:p>
          <a:p>
            <a:pPr marL="1885733" lvl="1" indent="-1143000">
              <a:buFont typeface="+mj-lt"/>
              <a:buAutoNum type="alphaLcPeriod"/>
            </a:pPr>
            <a:r>
              <a:rPr lang="en-US" dirty="0"/>
              <a:t>The three components of the basic accounting equation</a:t>
            </a:r>
          </a:p>
          <a:p>
            <a:pPr marL="1885733" lvl="1" indent="-1143000">
              <a:buFont typeface="+mj-lt"/>
              <a:buAutoNum type="alphaLcPeriod"/>
            </a:pPr>
            <a:r>
              <a:rPr lang="en-US" dirty="0"/>
              <a:t>Specific types (kinds) of items within each component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The two sides of the equation must always be equal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/>
              <a:t>The Share Capital</a:t>
            </a:r>
            <a:r>
              <a:rPr lang="en-US" altLang="zh-CN" dirty="0"/>
              <a:t>-</a:t>
            </a:r>
            <a:r>
              <a:rPr lang="en-US" dirty="0"/>
              <a:t>Ordinary and Retained Earnings columns indicate the causes of each change in the shareholders’ claim on assets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FB400-6F7F-49B2-A7E1-2D721A5D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8D32F-473A-4CDE-A389-BF727E1C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8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BED9-E354-422D-B475-BB24773E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Analysis –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B4B-A9BF-469A-83D7-14539AE981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9499600"/>
            <a:ext cx="22301200" cy="2863852"/>
          </a:xfr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lvl="1"/>
            <a:r>
              <a:rPr lang="en-US" dirty="0"/>
              <a:t>Analyze the effects of each transaction on the accounting equation</a:t>
            </a:r>
          </a:p>
          <a:p>
            <a:pPr lvl="1"/>
            <a:r>
              <a:rPr lang="en-US" dirty="0"/>
              <a:t>Use appropriate category names (not descriptions)</a:t>
            </a:r>
          </a:p>
          <a:p>
            <a:pPr lvl="1"/>
            <a:r>
              <a:rPr lang="en-US" dirty="0"/>
              <a:t>Keep the accounting equation in balance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0A715-BE72-4E42-8B0E-4515F256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94271"/>
            <a:ext cx="22301200" cy="69684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8206B-DF89-4D8E-9CAB-358023C5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62A2B-DD24-44FA-9866-E88CD1CD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8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BED9-E354-422D-B475-BB24773E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Analysis –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B4B-A9BF-469A-83D7-14539AE981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EF88A-663A-4D6D-B539-86D4101EC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5" r="13411" b="61861"/>
          <a:stretch/>
        </p:blipFill>
        <p:spPr>
          <a:xfrm>
            <a:off x="990600" y="2330379"/>
            <a:ext cx="19392900" cy="214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C9487-B4A1-4C77-B6A5-997871AA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050" y="2454147"/>
            <a:ext cx="22396450" cy="7884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ECC5-4008-4065-88CE-56C5429E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20639-E43E-4D2D-A61E-0FB423EF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82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2985-75E5-44D8-B26E-FEFEA4F9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86DF-81A8-4232-B478-522C1064B7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9823521"/>
          </a:xfrm>
        </p:spPr>
        <p:txBody>
          <a:bodyPr>
            <a:normAutofit/>
          </a:bodyPr>
          <a:lstStyle/>
          <a:p>
            <a:r>
              <a:rPr lang="en-US" sz="5400" dirty="0"/>
              <a:t>Describe the five financial statements and how they are prepared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Income statement: </a:t>
            </a:r>
            <a:r>
              <a:rPr lang="en-US" sz="4800" dirty="0"/>
              <a:t>presents the revenues and expenses and resulting net income or net loss for a specific </a:t>
            </a:r>
            <a:r>
              <a:rPr lang="en-US" sz="4800" b="1" dirty="0">
                <a:solidFill>
                  <a:schemeClr val="accent2"/>
                </a:solidFill>
              </a:rPr>
              <a:t>period of time</a:t>
            </a:r>
            <a:r>
              <a:rPr lang="en-US" sz="4800" dirty="0"/>
              <a:t>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Retained earnings statement: </a:t>
            </a:r>
            <a:r>
              <a:rPr lang="en-US" sz="4800" dirty="0"/>
              <a:t>summarizes the changes in retained earnings for a specific </a:t>
            </a:r>
            <a:r>
              <a:rPr lang="en-US" sz="4800" b="1" dirty="0">
                <a:solidFill>
                  <a:schemeClr val="accent2"/>
                </a:solidFill>
              </a:rPr>
              <a:t>period of time</a:t>
            </a:r>
            <a:r>
              <a:rPr lang="en-US" sz="4800" dirty="0"/>
              <a:t>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Statement of financial position: </a:t>
            </a:r>
            <a:r>
              <a:rPr lang="en-US" sz="4800" dirty="0"/>
              <a:t>reports the assets, liabilities, and equity of a company at </a:t>
            </a:r>
            <a:r>
              <a:rPr lang="en-US" sz="4800" b="1" dirty="0">
                <a:solidFill>
                  <a:schemeClr val="accent2"/>
                </a:solidFill>
              </a:rPr>
              <a:t>a specific date</a:t>
            </a:r>
            <a:r>
              <a:rPr lang="en-US" sz="4800" dirty="0"/>
              <a:t>. (referred to as a </a:t>
            </a:r>
            <a:r>
              <a:rPr lang="en-US" sz="4800" b="1" i="1" dirty="0">
                <a:solidFill>
                  <a:schemeClr val="accent1"/>
                </a:solidFill>
              </a:rPr>
              <a:t>balance sheet</a:t>
            </a:r>
            <a:r>
              <a:rPr lang="en-US" sz="4800" dirty="0"/>
              <a:t>)</a:t>
            </a:r>
            <a:r>
              <a:rPr lang="en-US" dirty="0"/>
              <a:t>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Statement of cash flows: </a:t>
            </a:r>
            <a:r>
              <a:rPr lang="en-US" sz="4800" dirty="0"/>
              <a:t>summarizes information about the cash inflows (receipts) and outflows (payments) for a specific </a:t>
            </a:r>
            <a:r>
              <a:rPr lang="en-US" sz="4800" b="1" dirty="0">
                <a:solidFill>
                  <a:schemeClr val="accent2"/>
                </a:solidFill>
              </a:rPr>
              <a:t>period of time</a:t>
            </a:r>
            <a:r>
              <a:rPr lang="en-US" sz="4800" dirty="0"/>
              <a:t>.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accent1"/>
                </a:solidFill>
              </a:rPr>
              <a:t>Comprehensive income statement: </a:t>
            </a:r>
            <a:r>
              <a:rPr lang="en-US" sz="4800" dirty="0"/>
              <a:t>presents other comprehensive income items that are not included in the determination of net income in 1.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CE488-3569-4496-92D9-6E7B7D01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06AAA-756F-40F9-B673-189E6133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51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2985-75E5-44D8-B26E-FEFEA4F9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 Statements - Income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8A115F-0E7A-4F73-A539-14C04368FD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5D688-56A6-449B-88F8-42752F1C3344}"/>
              </a:ext>
            </a:extLst>
          </p:cNvPr>
          <p:cNvSpPr txBox="1"/>
          <p:nvPr/>
        </p:nvSpPr>
        <p:spPr>
          <a:xfrm>
            <a:off x="15328900" y="11382180"/>
            <a:ext cx="7785100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Net income </a:t>
            </a:r>
            <a:r>
              <a:rPr lang="en-US" dirty="0">
                <a:solidFill>
                  <a:sysClr val="windowText" lastClr="000000"/>
                </a:solidFill>
              </a:rPr>
              <a:t>will be used to determine the ending balance in </a:t>
            </a:r>
            <a:r>
              <a:rPr lang="en-US" b="1" dirty="0">
                <a:solidFill>
                  <a:sysClr val="windowText" lastClr="000000"/>
                </a:solidFill>
              </a:rPr>
              <a:t>retained earnings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BB1D8C-751E-4429-85BB-4BE6614F935B}"/>
              </a:ext>
            </a:extLst>
          </p:cNvPr>
          <p:cNvCxnSpPr>
            <a:cxnSpLocks/>
          </p:cNvCxnSpPr>
          <p:nvPr/>
        </p:nvCxnSpPr>
        <p:spPr>
          <a:xfrm>
            <a:off x="21291446" y="9994900"/>
            <a:ext cx="463654" cy="13872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E9B94-CA8A-42C2-BC84-550190D0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330378"/>
            <a:ext cx="20300847" cy="8778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6A2308-2E27-4355-9019-5579A4F16D18}"/>
              </a:ext>
            </a:extLst>
          </p:cNvPr>
          <p:cNvSpPr txBox="1"/>
          <p:nvPr/>
        </p:nvSpPr>
        <p:spPr>
          <a:xfrm>
            <a:off x="9436100" y="4934635"/>
            <a:ext cx="302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period of time (a month)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6D96219-5934-438D-8A5E-55AF885A47A2}"/>
              </a:ext>
            </a:extLst>
          </p:cNvPr>
          <p:cNvSpPr/>
          <p:nvPr/>
        </p:nvSpPr>
        <p:spPr>
          <a:xfrm rot="16200000">
            <a:off x="10706547" y="4628114"/>
            <a:ext cx="481705" cy="3585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80C55D-AD5F-406C-80E0-CA1D761E8C20}"/>
              </a:ext>
            </a:extLst>
          </p:cNvPr>
          <p:cNvSpPr/>
          <p:nvPr/>
        </p:nvSpPr>
        <p:spPr>
          <a:xfrm>
            <a:off x="1066800" y="11433863"/>
            <a:ext cx="6465082" cy="1438128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9760B6-EC61-48E8-A501-AB065D50A9CF}"/>
              </a:ext>
            </a:extLst>
          </p:cNvPr>
          <p:cNvSpPr/>
          <p:nvPr/>
        </p:nvSpPr>
        <p:spPr>
          <a:xfrm>
            <a:off x="837168" y="11198301"/>
            <a:ext cx="6465082" cy="1438128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“</a:t>
            </a:r>
            <a:r>
              <a:rPr lang="en-US" altLang="zh-CN" sz="3600" b="1" dirty="0">
                <a:solidFill>
                  <a:schemeClr val="accent1"/>
                </a:solidFill>
              </a:rPr>
              <a:t>Net loss</a:t>
            </a:r>
            <a:r>
              <a:rPr lang="en-US" altLang="zh-CN" sz="3600" dirty="0">
                <a:solidFill>
                  <a:schemeClr val="accent1"/>
                </a:solidFill>
              </a:rPr>
              <a:t>” if </a:t>
            </a:r>
          </a:p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revenues &lt; expenses </a:t>
            </a:r>
            <a:endParaRPr lang="en-US" sz="3600" i="0" u="none" strike="noStrike" baseline="0" dirty="0">
              <a:solidFill>
                <a:schemeClr val="accent1"/>
              </a:solidFill>
              <a:latin typeface="STIX-Bold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326E2DF1-2F8E-4BB1-8E4F-176042DE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9F70C90-AFD7-4B7F-88F0-021EE7C2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52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B22-190A-4790-822A-D9E141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 Statements - Retained Earnings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54DC-63A5-478B-B3EE-93159A4CD5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50BA-771E-4EE2-BE83-1AD8DA0C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070278"/>
            <a:ext cx="21093304" cy="6699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5EA14-1B62-4106-9D15-568F233AC953}"/>
              </a:ext>
            </a:extLst>
          </p:cNvPr>
          <p:cNvSpPr txBox="1"/>
          <p:nvPr/>
        </p:nvSpPr>
        <p:spPr>
          <a:xfrm>
            <a:off x="19164300" y="2257368"/>
            <a:ext cx="4476750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Net income </a:t>
            </a:r>
            <a:r>
              <a:rPr lang="en-US" dirty="0">
                <a:solidFill>
                  <a:sysClr val="windowText" lastClr="000000"/>
                </a:solidFill>
              </a:rPr>
              <a:t>from the Income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5385A-459F-4920-A4C3-257927049798}"/>
              </a:ext>
            </a:extLst>
          </p:cNvPr>
          <p:cNvCxnSpPr>
            <a:cxnSpLocks/>
          </p:cNvCxnSpPr>
          <p:nvPr/>
        </p:nvCxnSpPr>
        <p:spPr>
          <a:xfrm>
            <a:off x="22083904" y="9613900"/>
            <a:ext cx="410945" cy="165875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1BEF87-317F-42C5-8853-27A7BE85D507}"/>
              </a:ext>
            </a:extLst>
          </p:cNvPr>
          <p:cNvCxnSpPr>
            <a:cxnSpLocks/>
          </p:cNvCxnSpPr>
          <p:nvPr/>
        </p:nvCxnSpPr>
        <p:spPr>
          <a:xfrm flipH="1">
            <a:off x="22083904" y="3457697"/>
            <a:ext cx="716278" cy="30193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19BA86-A3B6-4D2C-A456-25F1140BF2DF}"/>
              </a:ext>
            </a:extLst>
          </p:cNvPr>
          <p:cNvSpPr txBox="1"/>
          <p:nvPr/>
        </p:nvSpPr>
        <p:spPr>
          <a:xfrm>
            <a:off x="13385800" y="11272652"/>
            <a:ext cx="9906000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 ending balance in </a:t>
            </a:r>
            <a:r>
              <a:rPr lang="en-US" b="1" dirty="0">
                <a:solidFill>
                  <a:sysClr val="windowText" lastClr="000000"/>
                </a:solidFill>
              </a:rPr>
              <a:t>retained earnings </a:t>
            </a:r>
            <a:r>
              <a:rPr lang="en-US" dirty="0">
                <a:solidFill>
                  <a:sysClr val="windowText" lastClr="000000"/>
                </a:solidFill>
              </a:rPr>
              <a:t>will be used in preparing the statement of financial 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24F2E-C423-4380-8ACC-383588077508}"/>
              </a:ext>
            </a:extLst>
          </p:cNvPr>
          <p:cNvSpPr txBox="1"/>
          <p:nvPr/>
        </p:nvSpPr>
        <p:spPr>
          <a:xfrm>
            <a:off x="11126683" y="6712635"/>
            <a:ext cx="302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period of time (a month)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50F552F-ABE3-4EFB-B0E4-66D38BBCA64A}"/>
              </a:ext>
            </a:extLst>
          </p:cNvPr>
          <p:cNvSpPr/>
          <p:nvPr/>
        </p:nvSpPr>
        <p:spPr>
          <a:xfrm rot="16200000">
            <a:off x="12397130" y="6406114"/>
            <a:ext cx="481705" cy="3585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059D14BF-1BD0-460E-A66B-6EA38EA4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46584F3-EB04-4B71-8104-17946D9A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5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454A-8142-414B-83A8-744464A0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top 100 companies by region - Top 3 in China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D6F5-A673-4527-92B0-D0C2BC56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03493"/>
            <a:ext cx="22396450" cy="10431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6D0E85-A517-408D-82C4-564EDAD186D7}"/>
              </a:ext>
            </a:extLst>
          </p:cNvPr>
          <p:cNvSpPr txBox="1"/>
          <p:nvPr/>
        </p:nvSpPr>
        <p:spPr>
          <a:xfrm>
            <a:off x="12409715" y="11112342"/>
            <a:ext cx="10755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4"/>
              </a:rPr>
              <a:t>https://www.pwc.com/gx/en/services/audit-assurance/publications/global-top-100-companies.html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B54B7-F790-4695-B798-DEB1B294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99C44-9048-4BBE-A0B4-D1419EE9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34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B22-190A-4790-822A-D9E141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Financial Statements - Statement of Financial Position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25C81B-91B4-4A3F-8107-AB758CBD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182" y="3048000"/>
            <a:ext cx="14854793" cy="85470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0E3845-9E57-41F9-AC45-FF1D903BE55B}"/>
              </a:ext>
            </a:extLst>
          </p:cNvPr>
          <p:cNvSpPr/>
          <p:nvPr/>
        </p:nvSpPr>
        <p:spPr>
          <a:xfrm>
            <a:off x="16561832" y="2292964"/>
            <a:ext cx="6465082" cy="1438128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94FFEC-9750-49C7-9B4D-69B5283E4AFD}"/>
              </a:ext>
            </a:extLst>
          </p:cNvPr>
          <p:cNvSpPr/>
          <p:nvPr/>
        </p:nvSpPr>
        <p:spPr>
          <a:xfrm>
            <a:off x="16332200" y="2057402"/>
            <a:ext cx="6465082" cy="1438128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Statement of Financial Position is also called “</a:t>
            </a:r>
            <a:r>
              <a:rPr lang="en-US" sz="3600" b="1" i="0" u="none" strike="noStrike" baseline="0" dirty="0">
                <a:solidFill>
                  <a:schemeClr val="accent1"/>
                </a:solidFill>
                <a:latin typeface="STIX-Bold"/>
              </a:rPr>
              <a:t>Balance Sheet</a:t>
            </a:r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E97A5-738D-4FFB-8964-355C15D589FB}"/>
              </a:ext>
            </a:extLst>
          </p:cNvPr>
          <p:cNvSpPr txBox="1"/>
          <p:nvPr/>
        </p:nvSpPr>
        <p:spPr>
          <a:xfrm>
            <a:off x="19916975" y="4906857"/>
            <a:ext cx="4238425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 ending balance in </a:t>
            </a:r>
            <a:r>
              <a:rPr lang="en-US" b="1" dirty="0">
                <a:solidFill>
                  <a:sysClr val="windowText" lastClr="000000"/>
                </a:solidFill>
              </a:rPr>
              <a:t>retained earnings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B2D2F-CCBA-4CF1-BC6C-5E381E14F7A5}"/>
              </a:ext>
            </a:extLst>
          </p:cNvPr>
          <p:cNvSpPr txBox="1"/>
          <p:nvPr/>
        </p:nvSpPr>
        <p:spPr>
          <a:xfrm>
            <a:off x="222250" y="8113163"/>
            <a:ext cx="4705350" cy="2862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</a:t>
            </a:r>
            <a:r>
              <a:rPr lang="en-US" b="1" dirty="0">
                <a:solidFill>
                  <a:sysClr val="windowText" lastClr="000000"/>
                </a:solidFill>
              </a:rPr>
              <a:t> cash </a:t>
            </a:r>
            <a:r>
              <a:rPr lang="en-US" dirty="0">
                <a:solidFill>
                  <a:sysClr val="windowText" lastClr="000000"/>
                </a:solidFill>
              </a:rPr>
              <a:t>shown on the statement of financial position will be used in preparing the </a:t>
            </a:r>
            <a:r>
              <a:rPr lang="en-US" b="1" dirty="0">
                <a:solidFill>
                  <a:sysClr val="windowText" lastClr="000000"/>
                </a:solidFill>
              </a:rPr>
              <a:t>statement of cash flows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8C5594-8BD4-4B78-A25D-34E6A6368A5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2574925" y="6858000"/>
            <a:ext cx="2487258" cy="12551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4F0183-41CF-4C0D-BF2D-378E0453BF87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9862800" y="6107186"/>
            <a:ext cx="2173388" cy="279732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3C4D26-4723-4EAE-9D71-967EFB54D1C6}"/>
              </a:ext>
            </a:extLst>
          </p:cNvPr>
          <p:cNvSpPr txBox="1"/>
          <p:nvPr/>
        </p:nvSpPr>
        <p:spPr>
          <a:xfrm>
            <a:off x="13057083" y="5074335"/>
            <a:ext cx="302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a specific date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(month-end)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05002E8-8A59-4B8A-A82D-66EBBEC5ADB5}"/>
              </a:ext>
            </a:extLst>
          </p:cNvPr>
          <p:cNvSpPr/>
          <p:nvPr/>
        </p:nvSpPr>
        <p:spPr>
          <a:xfrm rot="16200000">
            <a:off x="13438530" y="4767814"/>
            <a:ext cx="481705" cy="3585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CE74F275-88EB-498C-AA4E-7B40C66F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DB7CA07-9372-4161-9C0E-0C1627B6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39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B22-190A-4790-822A-D9E141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Financial Statements - Statement of Cash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AB239-FB71-4D3D-85EA-244CF4CE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684213"/>
            <a:ext cx="18116550" cy="941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08FAC-3708-4709-AD43-328ABE67ADFE}"/>
              </a:ext>
            </a:extLst>
          </p:cNvPr>
          <p:cNvSpPr txBox="1"/>
          <p:nvPr/>
        </p:nvSpPr>
        <p:spPr>
          <a:xfrm>
            <a:off x="1581150" y="8990326"/>
            <a:ext cx="3841750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The</a:t>
            </a:r>
            <a:r>
              <a:rPr lang="en-US" b="1" dirty="0">
                <a:solidFill>
                  <a:sysClr val="windowText" lastClr="000000"/>
                </a:solidFill>
              </a:rPr>
              <a:t> cash </a:t>
            </a:r>
            <a:r>
              <a:rPr lang="en-US" dirty="0">
                <a:solidFill>
                  <a:sysClr val="windowText" lastClr="000000"/>
                </a:solidFill>
              </a:rPr>
              <a:t>shown on the statement of financial position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CB43B4-59C9-47AE-82F0-62F9BA0A04E0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3502025" y="10744652"/>
            <a:ext cx="2070100" cy="5456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7454ED-C49D-41A3-B124-1D6C06945E6B}"/>
              </a:ext>
            </a:extLst>
          </p:cNvPr>
          <p:cNvSpPr txBox="1"/>
          <p:nvPr/>
        </p:nvSpPr>
        <p:spPr>
          <a:xfrm>
            <a:off x="14909800" y="5016652"/>
            <a:ext cx="302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period of time (a month)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67D344-925A-453E-9FE0-7847E9978CA6}"/>
              </a:ext>
            </a:extLst>
          </p:cNvPr>
          <p:cNvSpPr/>
          <p:nvPr/>
        </p:nvSpPr>
        <p:spPr>
          <a:xfrm rot="16200000">
            <a:off x="16180247" y="4710131"/>
            <a:ext cx="481705" cy="3585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AE42AB-B716-4021-91EC-9F191E6286BB}"/>
              </a:ext>
            </a:extLst>
          </p:cNvPr>
          <p:cNvSpPr/>
          <p:nvPr/>
        </p:nvSpPr>
        <p:spPr>
          <a:xfrm>
            <a:off x="19508232" y="2593393"/>
            <a:ext cx="4699782" cy="1045445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8C3AC5D-742A-47CA-A94A-CA5E74637E9D}"/>
              </a:ext>
            </a:extLst>
          </p:cNvPr>
          <p:cNvSpPr/>
          <p:nvPr/>
        </p:nvSpPr>
        <p:spPr>
          <a:xfrm>
            <a:off x="19278600" y="2357831"/>
            <a:ext cx="4699782" cy="1045445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More in Chapter 14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21E67D-ABB7-4B80-B14F-CCECA7B7EE02}"/>
              </a:ext>
            </a:extLst>
          </p:cNvPr>
          <p:cNvSpPr/>
          <p:nvPr/>
        </p:nvSpPr>
        <p:spPr>
          <a:xfrm>
            <a:off x="10234613" y="4749800"/>
            <a:ext cx="1781175" cy="5842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E7886C-E75E-4E80-B4D2-5DB2CE38C824}"/>
              </a:ext>
            </a:extLst>
          </p:cNvPr>
          <p:cNvSpPr/>
          <p:nvPr/>
        </p:nvSpPr>
        <p:spPr>
          <a:xfrm>
            <a:off x="10234613" y="7101146"/>
            <a:ext cx="1703387" cy="5842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91E058-B6C2-4472-88B0-046BD91C2541}"/>
              </a:ext>
            </a:extLst>
          </p:cNvPr>
          <p:cNvSpPr/>
          <p:nvPr/>
        </p:nvSpPr>
        <p:spPr>
          <a:xfrm>
            <a:off x="10234613" y="8133940"/>
            <a:ext cx="1703387" cy="5842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D29823-6855-474E-8FCA-26A1F38A7794}"/>
              </a:ext>
            </a:extLst>
          </p:cNvPr>
          <p:cNvSpPr/>
          <p:nvPr/>
        </p:nvSpPr>
        <p:spPr>
          <a:xfrm>
            <a:off x="6638886" y="7135438"/>
            <a:ext cx="488989" cy="51561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2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609051A-EDC7-497E-9AEC-7B170FB3EE05}"/>
              </a:ext>
            </a:extLst>
          </p:cNvPr>
          <p:cNvSpPr/>
          <p:nvPr/>
        </p:nvSpPr>
        <p:spPr>
          <a:xfrm>
            <a:off x="6638886" y="4784092"/>
            <a:ext cx="488989" cy="51561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1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179633-0FDA-486C-BE2E-18AD1AD0C1DF}"/>
              </a:ext>
            </a:extLst>
          </p:cNvPr>
          <p:cNvSpPr/>
          <p:nvPr/>
        </p:nvSpPr>
        <p:spPr>
          <a:xfrm>
            <a:off x="6638886" y="8167873"/>
            <a:ext cx="488989" cy="51561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3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B27BB47-A319-469F-AC49-A6430F09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1B0FED6-9FDB-43B4-B2C9-17ED31E6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11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B22-190A-4790-822A-D9E141B4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Financial Statements - Comprehensive income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7D540-F09E-4625-ACEF-4B8869884A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Other comprehensive income </a:t>
            </a:r>
            <a:r>
              <a:rPr lang="en-US" dirty="0"/>
              <a:t>items are not part of net income but are considered important enough to be reported separately. This statement immediately follows the income statement.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06683-D654-4133-83B4-C935DDE8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6485817"/>
            <a:ext cx="22622217" cy="55664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4DF013-740F-4826-8C43-BC5B22D8A8DE}"/>
              </a:ext>
            </a:extLst>
          </p:cNvPr>
          <p:cNvSpPr/>
          <p:nvPr/>
        </p:nvSpPr>
        <p:spPr>
          <a:xfrm>
            <a:off x="19508232" y="6026762"/>
            <a:ext cx="4699782" cy="1467085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6911DD-81A2-451D-9FDA-0D41A17DB28D}"/>
              </a:ext>
            </a:extLst>
          </p:cNvPr>
          <p:cNvSpPr/>
          <p:nvPr/>
        </p:nvSpPr>
        <p:spPr>
          <a:xfrm>
            <a:off x="19278600" y="5791200"/>
            <a:ext cx="4699782" cy="1467085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i="0" u="none" strike="noStrike" baseline="0" dirty="0">
                <a:solidFill>
                  <a:schemeClr val="accent1"/>
                </a:solidFill>
                <a:latin typeface="STIX-Bold"/>
              </a:rPr>
              <a:t>More in higher-level accounting courses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EB7426-A88C-4A61-BCE1-548A1B97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5B341B-6606-48D8-B2C7-59901D244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9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DAF-A81F-4BD5-A3FA-120C99C5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Financial Statements -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B99E-6D7C-422B-9EDF-46DC4649F6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C998-0A67-48DD-975E-5292D716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84292"/>
            <a:ext cx="22299697" cy="85789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D029C3-3291-449F-8418-353F004F0E6E}"/>
              </a:ext>
            </a:extLst>
          </p:cNvPr>
          <p:cNvSpPr txBox="1">
            <a:spLocks/>
          </p:cNvSpPr>
          <p:nvPr/>
        </p:nvSpPr>
        <p:spPr>
          <a:xfrm>
            <a:off x="990600" y="10899702"/>
            <a:ext cx="22301200" cy="16954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Review previous financial statements to determine how total assets, net income, and equity are computed.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1AA389-1D8A-49B9-AE04-92C84CBE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2304D6-ED28-48E8-AB58-DFD5D8AF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15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DAF-A81F-4BD5-A3FA-120C99C5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Financial Statements -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B99E-6D7C-422B-9EDF-46DC4649F6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58CEF-F029-4DB5-B71E-68113D05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" y="2264606"/>
            <a:ext cx="22647275" cy="1009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3A7BF-F24D-4E71-BD02-E92C3CF4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650" y="2264606"/>
            <a:ext cx="22647275" cy="100988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2A1941-D6F6-4107-97D6-BD2EF035F219}"/>
              </a:ext>
            </a:extLst>
          </p:cNvPr>
          <p:cNvSpPr/>
          <p:nvPr/>
        </p:nvSpPr>
        <p:spPr>
          <a:xfrm>
            <a:off x="1752599" y="3200400"/>
            <a:ext cx="21664613" cy="264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F723E-3E60-49C6-B577-84093B0C2435}"/>
              </a:ext>
            </a:extLst>
          </p:cNvPr>
          <p:cNvSpPr/>
          <p:nvPr/>
        </p:nvSpPr>
        <p:spPr>
          <a:xfrm>
            <a:off x="12805569" y="6022940"/>
            <a:ext cx="9578182" cy="634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929E2F-CD5C-4643-932E-DC2F9861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D277F3-A3AC-4298-8200-76838152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02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DAF-A81F-4BD5-A3FA-120C99C5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Financial Statements - Solution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B99E-6D7C-422B-9EDF-46DC4649F6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56D2-7F90-4BDF-BFEA-7C7B8927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30379"/>
            <a:ext cx="22301200" cy="7475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F0313-B86A-4A36-9DE8-FD0EF203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650" y="2330379"/>
            <a:ext cx="22301200" cy="74751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6AC1D8-28C3-4CD9-925A-73DA3486BC60}"/>
              </a:ext>
            </a:extLst>
          </p:cNvPr>
          <p:cNvSpPr/>
          <p:nvPr/>
        </p:nvSpPr>
        <p:spPr>
          <a:xfrm>
            <a:off x="1752599" y="2330379"/>
            <a:ext cx="21664613" cy="1860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E2CDC-5A2F-41EE-9ED2-BA10B4D6C1B4}"/>
              </a:ext>
            </a:extLst>
          </p:cNvPr>
          <p:cNvSpPr/>
          <p:nvPr/>
        </p:nvSpPr>
        <p:spPr>
          <a:xfrm>
            <a:off x="10858499" y="3810000"/>
            <a:ext cx="12433301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58061-9713-43CE-BC44-F77C985C8DD0}"/>
              </a:ext>
            </a:extLst>
          </p:cNvPr>
          <p:cNvSpPr/>
          <p:nvPr/>
        </p:nvSpPr>
        <p:spPr>
          <a:xfrm>
            <a:off x="1295399" y="7943852"/>
            <a:ext cx="21996401" cy="1765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1044BDF-3260-40C0-878B-4028F00D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E68F4B0-7569-4BC7-A707-87CEE5D5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98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25E51-31A8-4EF8-AA88-51587A94731C}"/>
              </a:ext>
            </a:extLst>
          </p:cNvPr>
          <p:cNvCxnSpPr/>
          <p:nvPr/>
        </p:nvCxnSpPr>
        <p:spPr>
          <a:xfrm>
            <a:off x="15900400" y="3581400"/>
            <a:ext cx="520700" cy="4572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40E7F7-09E6-4257-9A0C-7AB95B8968B5}"/>
              </a:ext>
            </a:extLst>
          </p:cNvPr>
          <p:cNvSpPr/>
          <p:nvPr/>
        </p:nvSpPr>
        <p:spPr>
          <a:xfrm>
            <a:off x="16421100" y="2489202"/>
            <a:ext cx="7188200" cy="7569198"/>
          </a:xfrm>
          <a:prstGeom prst="roundRect">
            <a:avLst>
              <a:gd name="adj" fmla="val 6950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709D6-223C-40C0-90E7-EAB63E1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Career Opportunities in Accounting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CDE0BD-092E-4038-9DFD-8C2E18290CF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98751990"/>
              </p:ext>
            </p:extLst>
          </p:nvPr>
        </p:nvGraphicFramePr>
        <p:xfrm>
          <a:off x="-457200" y="2330450"/>
          <a:ext cx="17792700" cy="1003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http://big4careerlab.com/wp-content/uploads/2018/03/Big4_Logos.png">
            <a:extLst>
              <a:ext uri="{FF2B5EF4-FFF2-40B4-BE49-F238E27FC236}">
                <a16:creationId xmlns:a16="http://schemas.microsoft.com/office/drawing/2014/main" id="{C41A5EFE-58AB-4C83-A2AF-3C0911F3E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0" y="2778125"/>
            <a:ext cx="6854535" cy="571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5F542-EAA1-4BF6-9DB6-D64567501752}"/>
              </a:ext>
            </a:extLst>
          </p:cNvPr>
          <p:cNvSpPr txBox="1"/>
          <p:nvPr/>
        </p:nvSpPr>
        <p:spPr>
          <a:xfrm>
            <a:off x="17816367" y="8474362"/>
            <a:ext cx="43688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“Big Four” accounting firms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EB6F7A6-3980-4D00-A7F1-CE036841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F4C514-DE8A-40BB-935B-1E49DC8C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9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09D6-223C-40C0-90E7-EAB63E1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Career Opportunities in Accounting (cont’d)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EB6F7A6-3980-4D00-A7F1-CE036841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F4C514-DE8A-40BB-935B-1E49DC8C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23954A7-7557-48F5-9204-684DCCD0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2" y="2394324"/>
            <a:ext cx="15465878" cy="962403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FDFFB3-30C5-49EB-ADC7-AF2596D89384}"/>
              </a:ext>
            </a:extLst>
          </p:cNvPr>
          <p:cNvSpPr/>
          <p:nvPr/>
        </p:nvSpPr>
        <p:spPr>
          <a:xfrm>
            <a:off x="14656832" y="9022538"/>
            <a:ext cx="8634967" cy="3113606"/>
          </a:xfrm>
          <a:prstGeom prst="roundRect">
            <a:avLst>
              <a:gd name="adj" fmla="val 12215"/>
            </a:avLst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8888D00-A453-4E4F-BA7A-0B94B0D8F33B}"/>
              </a:ext>
            </a:extLst>
          </p:cNvPr>
          <p:cNvSpPr/>
          <p:nvPr/>
        </p:nvSpPr>
        <p:spPr>
          <a:xfrm>
            <a:off x="14427200" y="8786976"/>
            <a:ext cx="8634967" cy="3113606"/>
          </a:xfrm>
          <a:prstGeom prst="roundRect">
            <a:avLst>
              <a:gd name="adj" fmla="val 12215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Accounting is not a career-limiting choice. Instead, it is a useful tool and a profession that enhances your future career path.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76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09D6-223C-40C0-90E7-EAB63E10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Career Opportunities in Accounting (cont’d)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EB6F7A6-3980-4D00-A7F1-CE036841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F4C514-DE8A-40BB-935B-1E49DC8C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CBE4-3241-4392-8DF7-A295741151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Accounting Analytics</a:t>
            </a:r>
          </a:p>
          <a:p>
            <a:pPr lvl="1"/>
            <a:r>
              <a:rPr lang="en-US" dirty="0"/>
              <a:t>Accounting analytics, in a nutshell, is the examination of </a:t>
            </a:r>
            <a:r>
              <a:rPr lang="en-US" i="1" dirty="0"/>
              <a:t>Big Data</a:t>
            </a:r>
            <a:r>
              <a:rPr lang="en-US" dirty="0"/>
              <a:t> using </a:t>
            </a:r>
            <a:r>
              <a:rPr lang="en-US" i="1" dirty="0"/>
              <a:t>data science</a:t>
            </a:r>
            <a:r>
              <a:rPr lang="en-US" dirty="0"/>
              <a:t> or </a:t>
            </a:r>
            <a:r>
              <a:rPr lang="en-US" i="1" dirty="0"/>
              <a:t>data analytics </a:t>
            </a:r>
            <a:r>
              <a:rPr lang="en-US" dirty="0"/>
              <a:t>tools to help answer </a:t>
            </a:r>
            <a:r>
              <a:rPr lang="en-US" dirty="0">
                <a:solidFill>
                  <a:srgbClr val="FF0000"/>
                </a:solidFill>
              </a:rPr>
              <a:t>accounting-related questions</a:t>
            </a:r>
          </a:p>
          <a:p>
            <a:pPr lvl="1"/>
            <a:r>
              <a:rPr lang="en-US" dirty="0"/>
              <a:t>These questions usually include: </a:t>
            </a:r>
            <a:r>
              <a:rPr lang="en-US" dirty="0">
                <a:solidFill>
                  <a:srgbClr val="FF0000"/>
                </a:solidFill>
              </a:rPr>
              <a:t>forecasting sales and revenue, assessing company’s earnings quality, predicting bankruptcy, etc.</a:t>
            </a:r>
          </a:p>
          <a:p>
            <a:r>
              <a:rPr lang="en-US" dirty="0"/>
              <a:t>Students who have got 15 credits from following eight (8) courses with  minimum CGPA of 3.0 in the five courses can declare a major concentration of “</a:t>
            </a:r>
            <a:r>
              <a:rPr lang="en-US" b="1" dirty="0"/>
              <a:t>Accounting Data and Analytics</a:t>
            </a:r>
            <a:r>
              <a:rPr lang="en-US" dirty="0"/>
              <a:t>”: CSC1001, 1002; ERG2050; STA2002; ACT3311, 3321, 4311, 4321;</a:t>
            </a:r>
            <a:r>
              <a:rPr lang="zh-CN" altLang="en-US" dirty="0"/>
              <a:t> </a:t>
            </a:r>
            <a:r>
              <a:rPr lang="en-US" altLang="zh-CN" dirty="0"/>
              <a:t>ECO3121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35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3629-A2A7-4CE9-A5BC-3EF6550F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The building blocks of accounting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107-630F-46C6-B5CD-07BA517AC1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Ethics in Financial Reporting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B91DD-205F-4FCF-A20E-983368288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" t="5865" r="1807" b="6454"/>
          <a:stretch/>
        </p:blipFill>
        <p:spPr>
          <a:xfrm>
            <a:off x="990599" y="4686300"/>
            <a:ext cx="22411513" cy="60579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27DAB-58C3-4107-906F-82137588EDFA}"/>
              </a:ext>
            </a:extLst>
          </p:cNvPr>
          <p:cNvSpPr/>
          <p:nvPr/>
        </p:nvSpPr>
        <p:spPr>
          <a:xfrm>
            <a:off x="1166040" y="2057402"/>
            <a:ext cx="6985000" cy="10287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Ethics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46990C-7511-4774-9F1D-B43005D076A8}"/>
              </a:ext>
            </a:extLst>
          </p:cNvPr>
          <p:cNvSpPr/>
          <p:nvPr/>
        </p:nvSpPr>
        <p:spPr>
          <a:xfrm>
            <a:off x="8784045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Principles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4EF16-4A44-49B6-8204-9BE1FA2C94B4}"/>
              </a:ext>
            </a:extLst>
          </p:cNvPr>
          <p:cNvSpPr/>
          <p:nvPr/>
        </p:nvSpPr>
        <p:spPr>
          <a:xfrm>
            <a:off x="1640205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A64E6-809D-43E8-B243-1965CC27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B4711-8080-4F07-BB2E-F0B8797B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8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1F9D-2FAF-4705-AB0D-D1C5FC86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Information in companies’ stock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7852-AD45-4442-918F-6E811BAEAB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726650" cy="10033073"/>
          </a:xfrm>
        </p:spPr>
        <p:txBody>
          <a:bodyPr/>
          <a:lstStyle/>
          <a:p>
            <a:r>
              <a:rPr lang="en-US" dirty="0"/>
              <a:t>What determine a company’s stock price and market value?</a:t>
            </a:r>
          </a:p>
          <a:p>
            <a:pPr lvl="1"/>
            <a:r>
              <a:rPr lang="en-US" dirty="0"/>
              <a:t>Sales</a:t>
            </a:r>
          </a:p>
          <a:p>
            <a:pPr lvl="1"/>
            <a:r>
              <a:rPr lang="en-US" dirty="0"/>
              <a:t>Profits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Risks</a:t>
            </a:r>
          </a:p>
          <a:p>
            <a:pPr lvl="1"/>
            <a:r>
              <a:rPr lang="en-US" dirty="0"/>
              <a:t>… and many other factors</a:t>
            </a:r>
          </a:p>
          <a:p>
            <a:pPr lv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5018BA5-4C16-4CE2-AF39-EC4FE847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5CA7D3-23F4-45B9-A315-00AE9FCF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4CFBA-54C4-49D1-9F30-B35FA955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115" y="9683677"/>
            <a:ext cx="12933136" cy="2196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93343-0BC3-4ADE-B292-341F0E9DD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115" y="3452774"/>
            <a:ext cx="12933136" cy="5892673"/>
          </a:xfrm>
          <a:prstGeom prst="rect">
            <a:avLst/>
          </a:prstGeom>
        </p:spPr>
      </p:pic>
      <p:pic>
        <p:nvPicPr>
          <p:cNvPr id="1026" name="Picture 2" descr="Starbucks' Tough Year - Shanghai Business Review">
            <a:extLst>
              <a:ext uri="{FF2B5EF4-FFF2-40B4-BE49-F238E27FC236}">
                <a16:creationId xmlns:a16="http://schemas.microsoft.com/office/drawing/2014/main" id="{8D0B0D3A-5324-4CF3-BA84-4015FD8F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28" y="7341811"/>
            <a:ext cx="6892244" cy="459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F3470E-F4C3-4802-BB87-A8684AF0576C}"/>
              </a:ext>
            </a:extLst>
          </p:cNvPr>
          <p:cNvSpPr/>
          <p:nvPr/>
        </p:nvSpPr>
        <p:spPr>
          <a:xfrm>
            <a:off x="10785475" y="11335657"/>
            <a:ext cx="4120696" cy="424543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B6AED4-351F-4956-B264-A8FD1004B68C}"/>
              </a:ext>
            </a:extLst>
          </p:cNvPr>
          <p:cNvSpPr/>
          <p:nvPr/>
        </p:nvSpPr>
        <p:spPr>
          <a:xfrm>
            <a:off x="15156367" y="10503128"/>
            <a:ext cx="4120696" cy="424543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51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3629-A2A7-4CE9-A5BC-3EF6550F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The building blocks of accounting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107-630F-46C6-B5CD-07BA517AC1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Accounting Standards</a:t>
            </a:r>
          </a:p>
          <a:p>
            <a:pPr lvl="1"/>
            <a:r>
              <a:rPr lang="en-US" dirty="0">
                <a:solidFill>
                  <a:srgbClr val="FF7979"/>
                </a:solidFill>
              </a:rPr>
              <a:t>Ensure high-quality financial reporting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27DAB-58C3-4107-906F-82137588EDFA}"/>
              </a:ext>
            </a:extLst>
          </p:cNvPr>
          <p:cNvSpPr/>
          <p:nvPr/>
        </p:nvSpPr>
        <p:spPr>
          <a:xfrm>
            <a:off x="116604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Ethics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46990C-7511-4774-9F1D-B43005D076A8}"/>
              </a:ext>
            </a:extLst>
          </p:cNvPr>
          <p:cNvSpPr/>
          <p:nvPr/>
        </p:nvSpPr>
        <p:spPr>
          <a:xfrm>
            <a:off x="8784045" y="2057402"/>
            <a:ext cx="6985000" cy="10287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Principles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4EF16-4A44-49B6-8204-9BE1FA2C94B4}"/>
              </a:ext>
            </a:extLst>
          </p:cNvPr>
          <p:cNvSpPr/>
          <p:nvPr/>
        </p:nvSpPr>
        <p:spPr>
          <a:xfrm>
            <a:off x="1640205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Assumptions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F5B28D4-7498-4B49-897A-8E4133FB4E05}"/>
              </a:ext>
            </a:extLst>
          </p:cNvPr>
          <p:cNvGraphicFramePr/>
          <p:nvPr/>
        </p:nvGraphicFramePr>
        <p:xfrm>
          <a:off x="1166040" y="5515446"/>
          <a:ext cx="17933459" cy="654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4304803-1CE3-4BD4-8828-07086D529D55}"/>
              </a:ext>
            </a:extLst>
          </p:cNvPr>
          <p:cNvSpPr/>
          <p:nvPr/>
        </p:nvSpPr>
        <p:spPr>
          <a:xfrm>
            <a:off x="19338621" y="4927130"/>
            <a:ext cx="4474755" cy="957905"/>
          </a:xfrm>
          <a:prstGeom prst="wedgeRoundRectCallout">
            <a:avLst>
              <a:gd name="adj1" fmla="val -47085"/>
              <a:gd name="adj2" fmla="val 86210"/>
              <a:gd name="adj3" fmla="val 16667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Used in our textbook!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D98A0-F13A-4B56-88D3-43E97755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F1B93-99DF-4843-8D6A-04E46913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87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3629-A2A7-4CE9-A5BC-3EF6550F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The building blocks of accounting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107-630F-46C6-B5CD-07BA517AC1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6000" dirty="0"/>
              <a:t>IFRS generally uses one of two measurement principles</a:t>
            </a:r>
          </a:p>
          <a:p>
            <a:pPr lvl="1"/>
            <a:r>
              <a:rPr lang="en-US" b="1" dirty="0"/>
              <a:t>Historical cost principle</a:t>
            </a:r>
            <a:r>
              <a:rPr lang="en-US" dirty="0"/>
              <a:t> dictates that companies record assets at their cost</a:t>
            </a:r>
          </a:p>
          <a:p>
            <a:pPr lvl="1"/>
            <a:r>
              <a:rPr lang="en-US" b="1" dirty="0"/>
              <a:t>Fair value principle</a:t>
            </a:r>
            <a:r>
              <a:rPr lang="en-US" dirty="0"/>
              <a:t> states that assets and liabilities should be reported at fair value (the price received to sell an asset or settle a liability)</a:t>
            </a:r>
          </a:p>
          <a:p>
            <a:r>
              <a:rPr lang="en-US" dirty="0"/>
              <a:t>Selection of which principle to follow generally relates to trade-offs between </a:t>
            </a:r>
            <a:r>
              <a:rPr lang="en-US" b="1" dirty="0"/>
              <a:t>relevance</a:t>
            </a:r>
            <a:r>
              <a:rPr lang="en-US" dirty="0"/>
              <a:t> and </a:t>
            </a:r>
            <a:r>
              <a:rPr lang="en-US" b="1" dirty="0"/>
              <a:t>faithful representation</a:t>
            </a:r>
          </a:p>
          <a:p>
            <a:pPr lvl="1"/>
            <a:r>
              <a:rPr lang="en-US" b="1" dirty="0"/>
              <a:t>Relevance</a:t>
            </a:r>
            <a:r>
              <a:rPr lang="en-US" dirty="0"/>
              <a:t> means that financial information is capable of making a difference in a decision. </a:t>
            </a:r>
          </a:p>
          <a:p>
            <a:pPr lvl="1"/>
            <a:r>
              <a:rPr lang="en-US" b="1" dirty="0"/>
              <a:t>Faithful representation </a:t>
            </a:r>
            <a:r>
              <a:rPr lang="en-US" dirty="0"/>
              <a:t>means that the numbers and descriptions match what really existed or happened—they are factual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27DAB-58C3-4107-906F-82137588EDFA}"/>
              </a:ext>
            </a:extLst>
          </p:cNvPr>
          <p:cNvSpPr/>
          <p:nvPr/>
        </p:nvSpPr>
        <p:spPr>
          <a:xfrm>
            <a:off x="116604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Ethics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46990C-7511-4774-9F1D-B43005D076A8}"/>
              </a:ext>
            </a:extLst>
          </p:cNvPr>
          <p:cNvSpPr/>
          <p:nvPr/>
        </p:nvSpPr>
        <p:spPr>
          <a:xfrm>
            <a:off x="8784045" y="2057402"/>
            <a:ext cx="6985000" cy="10287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Principles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4EF16-4A44-49B6-8204-9BE1FA2C94B4}"/>
              </a:ext>
            </a:extLst>
          </p:cNvPr>
          <p:cNvSpPr/>
          <p:nvPr/>
        </p:nvSpPr>
        <p:spPr>
          <a:xfrm>
            <a:off x="1640205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9CAA2-B1C7-4664-8822-C447414F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61C11-8739-46C6-9DF9-4CB9F6FB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4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3629-A2A7-4CE9-A5BC-3EF6550F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The building blocks of accounting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107-630F-46C6-B5CD-07BA517AC1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999700" cy="100330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Assumptions provide a foundation for the accounting process</a:t>
            </a:r>
          </a:p>
          <a:p>
            <a:r>
              <a:rPr lang="en-US" dirty="0"/>
              <a:t>Two main assumptions are</a:t>
            </a:r>
          </a:p>
          <a:p>
            <a:pPr lvl="1"/>
            <a:r>
              <a:rPr lang="en-US" b="1" dirty="0"/>
              <a:t>Monetary unit assumption</a:t>
            </a:r>
            <a:r>
              <a:rPr lang="en-US" dirty="0"/>
              <a:t> requires that companies include in the accounting records only transaction data that can be expressed in money terms</a:t>
            </a:r>
          </a:p>
          <a:p>
            <a:pPr lvl="1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27DAB-58C3-4107-906F-82137588EDFA}"/>
              </a:ext>
            </a:extLst>
          </p:cNvPr>
          <p:cNvSpPr/>
          <p:nvPr/>
        </p:nvSpPr>
        <p:spPr>
          <a:xfrm>
            <a:off x="116604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Ethics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46990C-7511-4774-9F1D-B43005D076A8}"/>
              </a:ext>
            </a:extLst>
          </p:cNvPr>
          <p:cNvSpPr/>
          <p:nvPr/>
        </p:nvSpPr>
        <p:spPr>
          <a:xfrm>
            <a:off x="8784045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Principles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4EF16-4A44-49B6-8204-9BE1FA2C94B4}"/>
              </a:ext>
            </a:extLst>
          </p:cNvPr>
          <p:cNvSpPr/>
          <p:nvPr/>
        </p:nvSpPr>
        <p:spPr>
          <a:xfrm>
            <a:off x="16402050" y="2057402"/>
            <a:ext cx="6985000" cy="10287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117DC-398E-4FCB-B350-661885C03DA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584007" y="7033601"/>
            <a:ext cx="20968143" cy="52409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4A882-1C34-4EA3-9E7C-96CD3467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B53EC-5034-4B1C-A998-598D135B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4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B3749B-C69D-4E3E-882F-229616F1138C}"/>
              </a:ext>
            </a:extLst>
          </p:cNvPr>
          <p:cNvSpPr/>
          <p:nvPr/>
        </p:nvSpPr>
        <p:spPr>
          <a:xfrm>
            <a:off x="16088107" y="9495396"/>
            <a:ext cx="2676323" cy="24448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33629-A2A7-4CE9-A5BC-3EF6550F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/>
              <a:t>The building blocks of accounting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107-630F-46C6-B5CD-07BA517AC1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Assumptions provide a foundation for the accounting process</a:t>
            </a:r>
          </a:p>
          <a:p>
            <a:r>
              <a:rPr lang="en-US" dirty="0"/>
              <a:t>Two main assumptions are</a:t>
            </a:r>
          </a:p>
          <a:p>
            <a:pPr lvl="1"/>
            <a:r>
              <a:rPr lang="en-US" b="1" dirty="0"/>
              <a:t>Economic </a:t>
            </a:r>
            <a:r>
              <a:rPr lang="en-US" altLang="zh-CN" b="1" dirty="0"/>
              <a:t>e</a:t>
            </a:r>
            <a:r>
              <a:rPr lang="en-US" b="1" dirty="0"/>
              <a:t>ntity assumption</a:t>
            </a:r>
            <a:r>
              <a:rPr lang="en-US" dirty="0"/>
              <a:t> requires that the activities of the entity be kept separate and distinct from the activities of its owner and all other economic entities. </a:t>
            </a:r>
          </a:p>
          <a:p>
            <a:pPr lvl="1"/>
            <a:r>
              <a:rPr lang="en-US" dirty="0"/>
              <a:t>An economic entity can be any organization or unit in society. Typical entity forms are proprietorship, partnership, corporation</a:t>
            </a:r>
          </a:p>
          <a:p>
            <a:pPr lvl="1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27DAB-58C3-4107-906F-82137588EDFA}"/>
              </a:ext>
            </a:extLst>
          </p:cNvPr>
          <p:cNvSpPr/>
          <p:nvPr/>
        </p:nvSpPr>
        <p:spPr>
          <a:xfrm>
            <a:off x="1166040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Ethics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46990C-7511-4774-9F1D-B43005D076A8}"/>
              </a:ext>
            </a:extLst>
          </p:cNvPr>
          <p:cNvSpPr/>
          <p:nvPr/>
        </p:nvSpPr>
        <p:spPr>
          <a:xfrm>
            <a:off x="8784045" y="2057402"/>
            <a:ext cx="6985000" cy="10287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Principles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24EF16-4A44-49B6-8204-9BE1FA2C94B4}"/>
              </a:ext>
            </a:extLst>
          </p:cNvPr>
          <p:cNvSpPr/>
          <p:nvPr/>
        </p:nvSpPr>
        <p:spPr>
          <a:xfrm>
            <a:off x="16402050" y="2057402"/>
            <a:ext cx="6985000" cy="1028700"/>
          </a:xfrm>
          <a:prstGeom prst="roundRect">
            <a:avLst/>
          </a:prstGeom>
          <a:solidFill>
            <a:schemeClr val="accent2"/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Assumptions</a:t>
            </a:r>
          </a:p>
        </p:txBody>
      </p:sp>
      <p:pic>
        <p:nvPicPr>
          <p:cNvPr id="3074" name="Picture 2" descr="legaldesk.com How To Convert A Sole Proprietorship Into A Partnership?">
            <a:extLst>
              <a:ext uri="{FF2B5EF4-FFF2-40B4-BE49-F238E27FC236}">
                <a16:creationId xmlns:a16="http://schemas.microsoft.com/office/drawing/2014/main" id="{D920D12A-A079-4193-B5A6-32B8567E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t="15558" r="67555" b="27403"/>
          <a:stretch/>
        </p:blipFill>
        <p:spPr bwMode="auto">
          <a:xfrm>
            <a:off x="3771900" y="9495396"/>
            <a:ext cx="1104900" cy="24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egaldesk.com How To Convert A Sole Proprietorship Into A Partnership?">
            <a:extLst>
              <a:ext uri="{FF2B5EF4-FFF2-40B4-BE49-F238E27FC236}">
                <a16:creationId xmlns:a16="http://schemas.microsoft.com/office/drawing/2014/main" id="{45D16E0D-8419-4046-9EB0-9984A3023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8" t="15558" r="8263" b="27403"/>
          <a:stretch/>
        </p:blipFill>
        <p:spPr bwMode="auto">
          <a:xfrm>
            <a:off x="9368245" y="9495396"/>
            <a:ext cx="2413000" cy="24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40316-F6A5-4C4A-ACF3-9A07AF2305D7}"/>
              </a:ext>
            </a:extLst>
          </p:cNvPr>
          <p:cNvSpPr txBox="1"/>
          <p:nvPr/>
        </p:nvSpPr>
        <p:spPr>
          <a:xfrm>
            <a:off x="4876800" y="9495396"/>
            <a:ext cx="3274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sole proprietorship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532A7-AE87-49C3-8E48-7F873D60E034}"/>
              </a:ext>
            </a:extLst>
          </p:cNvPr>
          <p:cNvSpPr txBox="1"/>
          <p:nvPr/>
        </p:nvSpPr>
        <p:spPr>
          <a:xfrm>
            <a:off x="11781245" y="9495396"/>
            <a:ext cx="2518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partnership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2DA693-1B69-4D5F-B288-C5D490FC1A8F}"/>
              </a:ext>
            </a:extLst>
          </p:cNvPr>
          <p:cNvSpPr/>
          <p:nvPr/>
        </p:nvSpPr>
        <p:spPr>
          <a:xfrm>
            <a:off x="5047070" y="10787728"/>
            <a:ext cx="977900" cy="977900"/>
          </a:xfrm>
          <a:prstGeom prst="ellipse">
            <a:avLst/>
          </a:prstGeom>
          <a:solidFill>
            <a:srgbClr val="8B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23601-C832-4BB7-A11C-054FA73BCE81}"/>
              </a:ext>
            </a:extLst>
          </p:cNvPr>
          <p:cNvSpPr txBox="1"/>
          <p:nvPr/>
        </p:nvSpPr>
        <p:spPr>
          <a:xfrm>
            <a:off x="5064940" y="11002493"/>
            <a:ext cx="1206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54EFFB-1397-4F0C-B8DF-AB913427EDC6}"/>
              </a:ext>
            </a:extLst>
          </p:cNvPr>
          <p:cNvSpPr/>
          <p:nvPr/>
        </p:nvSpPr>
        <p:spPr>
          <a:xfrm>
            <a:off x="12020550" y="10787728"/>
            <a:ext cx="977900" cy="977900"/>
          </a:xfrm>
          <a:prstGeom prst="ellipse">
            <a:avLst/>
          </a:prstGeom>
          <a:solidFill>
            <a:srgbClr val="8B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44799389-F3D4-4D11-9F1A-364AB947BCBA}"/>
              </a:ext>
            </a:extLst>
          </p:cNvPr>
          <p:cNvSpPr/>
          <p:nvPr/>
        </p:nvSpPr>
        <p:spPr>
          <a:xfrm>
            <a:off x="12020550" y="10787728"/>
            <a:ext cx="977900" cy="977900"/>
          </a:xfrm>
          <a:prstGeom prst="pie">
            <a:avLst>
              <a:gd name="adj1" fmla="val 11176265"/>
              <a:gd name="adj2" fmla="val 16200000"/>
            </a:avLst>
          </a:prstGeom>
          <a:solidFill>
            <a:srgbClr val="F893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076" name="Picture 4" descr="Business people groups presentation to Royalty Free Vector">
            <a:extLst>
              <a:ext uri="{FF2B5EF4-FFF2-40B4-BE49-F238E27FC236}">
                <a16:creationId xmlns:a16="http://schemas.microsoft.com/office/drawing/2014/main" id="{A21E8939-DFC7-4E97-88F1-792E4B178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111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/>
        </p:blipFill>
        <p:spPr bwMode="auto">
          <a:xfrm>
            <a:off x="16088107" y="9495396"/>
            <a:ext cx="2676323" cy="24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937F6F6-BB7C-45E4-A397-8D60D19F9AE1}"/>
              </a:ext>
            </a:extLst>
          </p:cNvPr>
          <p:cNvSpPr/>
          <p:nvPr/>
        </p:nvSpPr>
        <p:spPr>
          <a:xfrm>
            <a:off x="18987407" y="10787728"/>
            <a:ext cx="977900" cy="977900"/>
          </a:xfrm>
          <a:prstGeom prst="ellipse">
            <a:avLst/>
          </a:prstGeom>
          <a:solidFill>
            <a:srgbClr val="8B9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161C3FD4-68EF-41E4-8539-93E2E55B804C}"/>
              </a:ext>
            </a:extLst>
          </p:cNvPr>
          <p:cNvSpPr/>
          <p:nvPr/>
        </p:nvSpPr>
        <p:spPr>
          <a:xfrm>
            <a:off x="18987407" y="10787728"/>
            <a:ext cx="977900" cy="977900"/>
          </a:xfrm>
          <a:prstGeom prst="pie">
            <a:avLst>
              <a:gd name="adj1" fmla="val 15389965"/>
              <a:gd name="adj2" fmla="val 162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C8B752-C0DA-4EB9-B875-27DDFCC1E52C}"/>
              </a:ext>
            </a:extLst>
          </p:cNvPr>
          <p:cNvSpPr txBox="1"/>
          <p:nvPr/>
        </p:nvSpPr>
        <p:spPr>
          <a:xfrm>
            <a:off x="18764430" y="9495396"/>
            <a:ext cx="2518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corporation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22261-8F1F-4387-84C3-56FCBE7E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28AC8-4F5E-46AB-99E4-083543DF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82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11999259" cy="10229921"/>
          </a:xfrm>
        </p:spPr>
        <p:txBody>
          <a:bodyPr>
            <a:noAutofit/>
          </a:bodyPr>
          <a:lstStyle/>
          <a:p>
            <a:r>
              <a:rPr lang="en-US" sz="2800" dirty="0"/>
              <a:t>Single-entry bookkeeping (</a:t>
            </a:r>
            <a:r>
              <a:rPr lang="zh-CN" altLang="en-US" sz="2800" dirty="0"/>
              <a:t>单式记账法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Double-entry bookkeeping (</a:t>
            </a:r>
            <a:r>
              <a:rPr lang="zh-CN" altLang="en-US" sz="2800" dirty="0"/>
              <a:t>复式记账法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Debit (</a:t>
            </a:r>
            <a:r>
              <a:rPr lang="zh-CN" altLang="en-US" sz="2800" dirty="0"/>
              <a:t>借方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Credit (</a:t>
            </a:r>
            <a:r>
              <a:rPr lang="zh-CN" altLang="en-US" sz="2800" dirty="0"/>
              <a:t>贷方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Financial Accounting (</a:t>
            </a:r>
            <a:r>
              <a:rPr lang="zh-CN" altLang="en-US" sz="2800" dirty="0"/>
              <a:t>财务会计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Managerial Accounting (</a:t>
            </a:r>
            <a:r>
              <a:rPr lang="zh-CN" altLang="en-US" sz="2800" dirty="0"/>
              <a:t>管理会计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Stock (</a:t>
            </a:r>
            <a:r>
              <a:rPr lang="zh-CN" altLang="en-US" sz="2800" dirty="0"/>
              <a:t>股票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Market value (</a:t>
            </a:r>
            <a:r>
              <a:rPr lang="zh-CN" altLang="en-US" sz="2800" dirty="0"/>
              <a:t>市值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Owners / Shareholders (</a:t>
            </a:r>
            <a:r>
              <a:rPr lang="zh-CN" altLang="en-US" sz="2800" dirty="0"/>
              <a:t>所有者，股东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Investors (</a:t>
            </a:r>
            <a:r>
              <a:rPr lang="zh-CN" altLang="en-US" sz="2800" dirty="0"/>
              <a:t>投资者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Creditors (</a:t>
            </a:r>
            <a:r>
              <a:rPr lang="zh-CN" altLang="en-US" sz="2800" dirty="0"/>
              <a:t>债权人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Assets (</a:t>
            </a:r>
            <a:r>
              <a:rPr lang="zh-CN" altLang="en-US" sz="2800" dirty="0"/>
              <a:t>资产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Liabilities (</a:t>
            </a:r>
            <a:r>
              <a:rPr lang="zh-CN" altLang="en-US" sz="2800" dirty="0"/>
              <a:t>负债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Equity (</a:t>
            </a:r>
            <a:r>
              <a:rPr lang="zh-CN" altLang="en-US" sz="2800" dirty="0"/>
              <a:t>股东权益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Share capital—ordinary (</a:t>
            </a:r>
            <a:r>
              <a:rPr lang="zh-CN" altLang="en-US" sz="2800" dirty="0"/>
              <a:t>普通股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Preference shares (</a:t>
            </a:r>
            <a:r>
              <a:rPr lang="zh-CN" altLang="en-US" sz="2800" dirty="0"/>
              <a:t>优先股</a:t>
            </a:r>
            <a:r>
              <a:rPr lang="en-US" altLang="zh-CN" sz="28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12141200" y="2330379"/>
            <a:ext cx="10887075" cy="1037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Dividends (</a:t>
            </a:r>
            <a:r>
              <a:rPr lang="zh-CN" altLang="en-US" sz="2800" dirty="0"/>
              <a:t>分红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Revenues (</a:t>
            </a:r>
            <a:r>
              <a:rPr lang="zh-CN" altLang="en-US" sz="2800" dirty="0"/>
              <a:t>收入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Expenses (</a:t>
            </a:r>
            <a:r>
              <a:rPr lang="zh-CN" altLang="en-US" sz="2800" dirty="0"/>
              <a:t>费用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Net income (</a:t>
            </a:r>
            <a:r>
              <a:rPr lang="zh-CN" altLang="en-US" sz="2800" dirty="0"/>
              <a:t>净利润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Net loss (</a:t>
            </a:r>
            <a:r>
              <a:rPr lang="zh-CN" altLang="en-US" sz="2800" dirty="0"/>
              <a:t>净损失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Retained earnings (</a:t>
            </a:r>
            <a:r>
              <a:rPr lang="zh-CN" altLang="en-US" sz="2800" dirty="0"/>
              <a:t>留存收益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Financial statements (</a:t>
            </a:r>
            <a:r>
              <a:rPr lang="zh-CN" altLang="en-US" sz="2800" dirty="0"/>
              <a:t>财务报表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Income statement (</a:t>
            </a:r>
            <a:r>
              <a:rPr lang="zh-CN" altLang="en-US" sz="2800" dirty="0"/>
              <a:t>利润表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Retained earnings statement (</a:t>
            </a:r>
            <a:r>
              <a:rPr lang="zh-CN" altLang="en-US" sz="2800" dirty="0"/>
              <a:t>留存收益表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Statement of financial position / Balance sheet (</a:t>
            </a:r>
            <a:r>
              <a:rPr lang="zh-CN" altLang="en-US" sz="2800" dirty="0"/>
              <a:t>资产负债表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Statement of cash flows (</a:t>
            </a:r>
            <a:r>
              <a:rPr lang="zh-CN" altLang="en-US" sz="2800" dirty="0"/>
              <a:t>现金流量表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Comprehensive income statement (</a:t>
            </a:r>
            <a:r>
              <a:rPr lang="zh-CN" altLang="en-US" sz="2800" dirty="0"/>
              <a:t>综合收益表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Accountant (</a:t>
            </a:r>
            <a:r>
              <a:rPr lang="zh-CN" altLang="en-US" sz="2800" dirty="0"/>
              <a:t>会计师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Auditing (</a:t>
            </a:r>
            <a:r>
              <a:rPr lang="zh-CN" altLang="en-US" sz="2800" dirty="0"/>
              <a:t>审计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Management consulting (</a:t>
            </a:r>
            <a:r>
              <a:rPr lang="zh-CN" altLang="en-US" sz="2800" dirty="0"/>
              <a:t>管理咨询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Taxation (</a:t>
            </a:r>
            <a:r>
              <a:rPr lang="zh-CN" altLang="en-US" sz="2800" dirty="0"/>
              <a:t>税务会计</a:t>
            </a:r>
            <a:r>
              <a:rPr lang="en-US" altLang="zh-CN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963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84391"/>
            <a:ext cx="12217400" cy="9490109"/>
          </a:xfrm>
        </p:spPr>
        <p:txBody>
          <a:bodyPr>
            <a:noAutofit/>
          </a:bodyPr>
          <a:lstStyle/>
          <a:p>
            <a:r>
              <a:rPr lang="en-US" sz="2800" dirty="0"/>
              <a:t>The Big Four (</a:t>
            </a:r>
            <a:r>
              <a:rPr lang="zh-CN" altLang="en-US" sz="2800" dirty="0"/>
              <a:t>四大会计师事务所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PwC (</a:t>
            </a:r>
            <a:r>
              <a:rPr lang="zh-CN" altLang="en-US" sz="2800" dirty="0"/>
              <a:t>普华永道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Deloitte (</a:t>
            </a:r>
            <a:r>
              <a:rPr lang="zh-CN" altLang="en-US" sz="2800" dirty="0"/>
              <a:t>德勤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EY (</a:t>
            </a:r>
            <a:r>
              <a:rPr lang="zh-CN" altLang="en-US" sz="2800" dirty="0"/>
              <a:t>安永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KPMG (</a:t>
            </a:r>
            <a:r>
              <a:rPr lang="zh-CN" altLang="en-US" sz="2800" dirty="0"/>
              <a:t>毕马威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Forensic accounting (</a:t>
            </a:r>
            <a:r>
              <a:rPr lang="zh-CN" altLang="en-US" sz="2800" dirty="0"/>
              <a:t>法务会计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International Accounting Standards Board (IASB) (</a:t>
            </a:r>
            <a:r>
              <a:rPr lang="zh-CN" altLang="en-US" sz="2800" dirty="0"/>
              <a:t>国际会计准则理事会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International Financial Reporting Standards (IFRS) (</a:t>
            </a:r>
            <a:r>
              <a:rPr lang="zh-CN" altLang="en-US" sz="2800" dirty="0"/>
              <a:t>国际财务报告准则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Historical cost principle (</a:t>
            </a:r>
            <a:r>
              <a:rPr lang="zh-CN" altLang="en-US" sz="2800" dirty="0"/>
              <a:t>历史成本原则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Fair value principle (</a:t>
            </a:r>
            <a:r>
              <a:rPr lang="zh-CN" altLang="en-US" sz="2800" dirty="0"/>
              <a:t>公允价值原则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Relevance (</a:t>
            </a:r>
            <a:r>
              <a:rPr lang="zh-CN" altLang="en-US" sz="2800" dirty="0"/>
              <a:t>相关性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Faithful representation (</a:t>
            </a:r>
            <a:r>
              <a:rPr lang="zh-CN" altLang="en-US" sz="2800" dirty="0"/>
              <a:t>如实反映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Monetary unit assumption (</a:t>
            </a:r>
            <a:r>
              <a:rPr lang="zh-CN" altLang="en-US" sz="2800" dirty="0"/>
              <a:t>货币计量假设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Economic entity assumption (</a:t>
            </a:r>
            <a:r>
              <a:rPr lang="zh-CN" altLang="en-US" sz="2800" dirty="0"/>
              <a:t>经济主体假设</a:t>
            </a:r>
            <a:r>
              <a:rPr lang="en-US" altLang="zh-CN" sz="28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C6501-C53B-4422-B922-FEED7A0D7835}"/>
              </a:ext>
            </a:extLst>
          </p:cNvPr>
          <p:cNvSpPr txBox="1">
            <a:spLocks/>
          </p:cNvSpPr>
          <p:nvPr/>
        </p:nvSpPr>
        <p:spPr>
          <a:xfrm>
            <a:off x="13208000" y="2384391"/>
            <a:ext cx="9493686" cy="9490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Proprietorship (</a:t>
            </a:r>
            <a:r>
              <a:rPr lang="zh-CN" altLang="en-US" sz="2800" dirty="0"/>
              <a:t>独资企业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Partnership (</a:t>
            </a:r>
            <a:r>
              <a:rPr lang="zh-CN" altLang="en-US" sz="2800" dirty="0"/>
              <a:t>合伙制企业</a:t>
            </a:r>
            <a:r>
              <a:rPr lang="en-US" altLang="zh-CN" sz="2800" dirty="0"/>
              <a:t>)</a:t>
            </a:r>
          </a:p>
          <a:p>
            <a:r>
              <a:rPr lang="en-US" sz="2800" dirty="0"/>
              <a:t>Corporation (</a:t>
            </a:r>
            <a:r>
              <a:rPr lang="zh-CN" altLang="en-US" sz="2800" dirty="0"/>
              <a:t>股份有限公司</a:t>
            </a:r>
            <a:r>
              <a:rPr lang="en-US" altLang="zh-CN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257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1F9D-2FAF-4705-AB0D-D1C5FC86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Information in companies’ stock prices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7852-AD45-4442-918F-6E811BAEAB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726650" cy="10033073"/>
          </a:xfrm>
        </p:spPr>
        <p:txBody>
          <a:bodyPr/>
          <a:lstStyle/>
          <a:p>
            <a:r>
              <a:rPr lang="en-US" dirty="0"/>
              <a:t>What determine a company’s stock price and market value?</a:t>
            </a:r>
          </a:p>
          <a:p>
            <a:pPr lvl="1"/>
            <a:r>
              <a:rPr lang="en-US" dirty="0"/>
              <a:t>Sales</a:t>
            </a:r>
          </a:p>
          <a:p>
            <a:pPr lvl="1"/>
            <a:r>
              <a:rPr lang="en-US" dirty="0"/>
              <a:t>Profits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Risks</a:t>
            </a:r>
          </a:p>
          <a:p>
            <a:pPr lvl="1"/>
            <a:r>
              <a:rPr lang="en-US" dirty="0"/>
              <a:t>… and many other factors</a:t>
            </a:r>
          </a:p>
          <a:p>
            <a:pPr lvl="1"/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5018BA5-4C16-4CE2-AF39-EC4FE847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5CA7D3-23F4-45B9-A315-00AE9FCF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Headlines from China: Will Live Streaming Change Bilibili? | China Film  Insider">
            <a:extLst>
              <a:ext uri="{FF2B5EF4-FFF2-40B4-BE49-F238E27FC236}">
                <a16:creationId xmlns:a16="http://schemas.microsoft.com/office/drawing/2014/main" id="{53181515-5EE3-4F00-874F-2B3D3DC80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r="17435"/>
          <a:stretch/>
        </p:blipFill>
        <p:spPr bwMode="auto">
          <a:xfrm>
            <a:off x="2041560" y="7385048"/>
            <a:ext cx="7699341" cy="43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51A5F-4F67-407E-A7A9-E384BA9DC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861" y="9649506"/>
            <a:ext cx="12668250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215CB-9993-42E6-95CC-42C3CCA5B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475" y="3547363"/>
            <a:ext cx="12506325" cy="57220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A7109-C3E0-4079-A533-AD3CD3504EC5}"/>
              </a:ext>
            </a:extLst>
          </p:cNvPr>
          <p:cNvSpPr/>
          <p:nvPr/>
        </p:nvSpPr>
        <p:spPr>
          <a:xfrm>
            <a:off x="10785475" y="11335657"/>
            <a:ext cx="4120696" cy="424543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88A361-B369-4BAC-AD8E-E278D8BCD8BF}"/>
              </a:ext>
            </a:extLst>
          </p:cNvPr>
          <p:cNvSpPr/>
          <p:nvPr/>
        </p:nvSpPr>
        <p:spPr>
          <a:xfrm>
            <a:off x="15036345" y="10503128"/>
            <a:ext cx="4120696" cy="424543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50D0-242F-4974-B9CA-1E6AB947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investors in the stock market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CFB97C-D4D9-4E92-AD2A-EE857EEDCA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Which type would you want to be?</a:t>
            </a:r>
            <a:endParaRPr lang="en-US" dirty="0"/>
          </a:p>
        </p:txBody>
      </p:sp>
      <p:pic>
        <p:nvPicPr>
          <p:cNvPr id="1026" name="Picture 2" descr="Paid Program: Why Micro Futures Are a Game Changer for Retail Traders">
            <a:extLst>
              <a:ext uri="{FF2B5EF4-FFF2-40B4-BE49-F238E27FC236}">
                <a16:creationId xmlns:a16="http://schemas.microsoft.com/office/drawing/2014/main" id="{B2EB525A-13CD-4017-AA5F-3F90180E7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r="13071"/>
          <a:stretch/>
        </p:blipFill>
        <p:spPr bwMode="auto">
          <a:xfrm>
            <a:off x="1574799" y="3842993"/>
            <a:ext cx="6630349" cy="49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ik Scholz on Twitter: &quot;cool… &quot;">
            <a:extLst>
              <a:ext uri="{FF2B5EF4-FFF2-40B4-BE49-F238E27FC236}">
                <a16:creationId xmlns:a16="http://schemas.microsoft.com/office/drawing/2014/main" id="{46DDD84D-D68F-4FA7-88C6-EE5615FC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r="5545"/>
          <a:stretch/>
        </p:blipFill>
        <p:spPr bwMode="auto">
          <a:xfrm>
            <a:off x="8873650" y="5695670"/>
            <a:ext cx="6630349" cy="49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rren Buffett's &quot;Not To Do&quot; List – Vintage Value Investing">
            <a:extLst>
              <a:ext uri="{FF2B5EF4-FFF2-40B4-BE49-F238E27FC236}">
                <a16:creationId xmlns:a16="http://schemas.microsoft.com/office/drawing/2014/main" id="{8B0B1F33-8072-4C1B-9CE2-94363979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480" y="2565736"/>
            <a:ext cx="6630348" cy="49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0034F3-9B1D-4203-AD05-2D35A455C823}"/>
              </a:ext>
            </a:extLst>
          </p:cNvPr>
          <p:cNvSpPr txBox="1"/>
          <p:nvPr/>
        </p:nvSpPr>
        <p:spPr>
          <a:xfrm>
            <a:off x="16731605" y="7568366"/>
            <a:ext cx="5758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Sophisticated investors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5A103-DDF4-433E-8187-6636022A8895}"/>
              </a:ext>
            </a:extLst>
          </p:cNvPr>
          <p:cNvSpPr txBox="1"/>
          <p:nvPr/>
        </p:nvSpPr>
        <p:spPr>
          <a:xfrm>
            <a:off x="9309639" y="10717711"/>
            <a:ext cx="5758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Gamblers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9C103-8C28-4EEF-91EC-DD2269AA7EDA}"/>
              </a:ext>
            </a:extLst>
          </p:cNvPr>
          <p:cNvSpPr txBox="1"/>
          <p:nvPr/>
        </p:nvSpPr>
        <p:spPr>
          <a:xfrm>
            <a:off x="1683827" y="8847146"/>
            <a:ext cx="5758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/>
                </a:solidFill>
              </a:rPr>
              <a:t>Traders</a:t>
            </a:r>
            <a:endParaRPr lang="en-US" sz="4400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4283C-2AE8-465B-A6F9-08D66808B5E7}"/>
              </a:ext>
            </a:extLst>
          </p:cNvPr>
          <p:cNvSpPr txBox="1"/>
          <p:nvPr/>
        </p:nvSpPr>
        <p:spPr>
          <a:xfrm>
            <a:off x="17849205" y="8214697"/>
            <a:ext cx="3523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[Information]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41341-3AA2-4336-8B73-117D23C1D4D2}"/>
              </a:ext>
            </a:extLst>
          </p:cNvPr>
          <p:cNvSpPr txBox="1"/>
          <p:nvPr/>
        </p:nvSpPr>
        <p:spPr>
          <a:xfrm>
            <a:off x="10427239" y="11487152"/>
            <a:ext cx="35231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[</a:t>
            </a:r>
            <a:r>
              <a:rPr lang="en-US" altLang="zh-CN" sz="4400" dirty="0">
                <a:solidFill>
                  <a:schemeClr val="accent6"/>
                </a:solidFill>
              </a:rPr>
              <a:t>Luck</a:t>
            </a:r>
            <a:r>
              <a:rPr lang="en-US" sz="4400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B608D-0F71-4DF5-ACA9-698FF0FE161F}"/>
              </a:ext>
            </a:extLst>
          </p:cNvPr>
          <p:cNvSpPr txBox="1"/>
          <p:nvPr/>
        </p:nvSpPr>
        <p:spPr>
          <a:xfrm>
            <a:off x="2286000" y="9524793"/>
            <a:ext cx="45540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6"/>
                </a:solidFill>
              </a:rPr>
              <a:t>[</a:t>
            </a:r>
            <a:r>
              <a:rPr lang="en-US" altLang="zh-CN" sz="4400" dirty="0">
                <a:solidFill>
                  <a:schemeClr val="accent6"/>
                </a:solidFill>
              </a:rPr>
              <a:t>Trading strategies</a:t>
            </a:r>
            <a:r>
              <a:rPr lang="en-US" sz="4400" dirty="0">
                <a:solidFill>
                  <a:schemeClr val="accent6"/>
                </a:solidFill>
              </a:rPr>
              <a:t>]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73C7E33-B9A8-4A46-9A53-458E8E71BA69}"/>
              </a:ext>
            </a:extLst>
          </p:cNvPr>
          <p:cNvSpPr/>
          <p:nvPr/>
        </p:nvSpPr>
        <p:spPr>
          <a:xfrm>
            <a:off x="16046589" y="9653114"/>
            <a:ext cx="6940129" cy="2626123"/>
          </a:xfrm>
          <a:prstGeom prst="wedgeRoundRectCallout">
            <a:avLst>
              <a:gd name="adj1" fmla="val -7939"/>
              <a:gd name="adj2" fmla="val -70235"/>
              <a:gd name="adj3" fmla="val 16667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ysClr val="windowText" lastClr="000000"/>
                </a:solidFill>
              </a:rPr>
              <a:t>Accounting information </a:t>
            </a:r>
            <a:r>
              <a:rPr lang="en-US" altLang="zh-CN" dirty="0">
                <a:solidFill>
                  <a:sysClr val="windowText" lastClr="000000"/>
                </a:solidFill>
              </a:rPr>
              <a:t>is one useful source of publicly available information for investors to make investment decisions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4DE88-AF7D-4303-B9B3-96D18B01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A44E7-8249-47C0-84CC-2741A8A3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2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F1AB-D346-4B22-AE3A-03D8ACC3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learning accounting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1013-C1A2-44EB-AE2B-6992DEBDE0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It allows you to understand how a business is operated </a:t>
            </a:r>
          </a:p>
          <a:p>
            <a:pPr lvl="1"/>
            <a:r>
              <a:rPr lang="en-US" dirty="0"/>
              <a:t>It is the first course for every business school student</a:t>
            </a:r>
          </a:p>
          <a:p>
            <a:pPr lvl="1"/>
            <a:r>
              <a:rPr lang="en-US" dirty="0"/>
              <a:t>It is a tool for you to obtain an analyze useful information from companies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2EB8C-5201-4400-9132-93688F2B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Ch1 Accounting in Action | ACT2111 Introductory Financial Accounting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2C6F5-6737-4C08-9963-7A037867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FA037A-5275-48F4-A5B1-53715854A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31" y="4902735"/>
            <a:ext cx="4929414" cy="492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7C01A66-8ADC-481F-9DBB-5C45BCE7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634" y="4786545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33DF83-F010-4047-AFF3-525328FE0178}"/>
              </a:ext>
            </a:extLst>
          </p:cNvPr>
          <p:cNvSpPr/>
          <p:nvPr/>
        </p:nvSpPr>
        <p:spPr>
          <a:xfrm>
            <a:off x="2274868" y="9634337"/>
            <a:ext cx="2949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Lato"/>
              </a:rPr>
              <a:t>Consumers</a:t>
            </a:r>
            <a:endParaRPr lang="en-US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B7EBF-0B32-4466-8E8F-1966FAFBE526}"/>
              </a:ext>
            </a:extLst>
          </p:cNvPr>
          <p:cNvSpPr/>
          <p:nvPr/>
        </p:nvSpPr>
        <p:spPr>
          <a:xfrm>
            <a:off x="19806814" y="9634337"/>
            <a:ext cx="2949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Lato"/>
              </a:rPr>
              <a:t>Investors</a:t>
            </a:r>
            <a:endParaRPr lang="en-US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6A857E5-7CB6-4AF8-91E3-66403831D1CA}"/>
              </a:ext>
            </a:extLst>
          </p:cNvPr>
          <p:cNvSpPr/>
          <p:nvPr/>
        </p:nvSpPr>
        <p:spPr>
          <a:xfrm flipH="1">
            <a:off x="5380710" y="6308827"/>
            <a:ext cx="3066603" cy="2117231"/>
          </a:xfrm>
          <a:prstGeom prst="rightArrow">
            <a:avLst>
              <a:gd name="adj1" fmla="val 50000"/>
              <a:gd name="adj2" fmla="val 287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5AD68-48DE-4447-B6BE-0D4EB0BC90B4}"/>
              </a:ext>
            </a:extLst>
          </p:cNvPr>
          <p:cNvSpPr/>
          <p:nvPr/>
        </p:nvSpPr>
        <p:spPr>
          <a:xfrm>
            <a:off x="6037702" y="6797743"/>
            <a:ext cx="29497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ato"/>
              </a:rPr>
              <a:t>Products &amp;</a:t>
            </a:r>
          </a:p>
          <a:p>
            <a:r>
              <a:rPr lang="en-US" sz="3200" dirty="0">
                <a:solidFill>
                  <a:srgbClr val="000000"/>
                </a:solidFill>
                <a:latin typeface="Lato"/>
              </a:rPr>
              <a:t>Services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68F4087-EF8F-4586-A198-8F90D7A676FE}"/>
              </a:ext>
            </a:extLst>
          </p:cNvPr>
          <p:cNvSpPr/>
          <p:nvPr/>
        </p:nvSpPr>
        <p:spPr>
          <a:xfrm rot="10800000">
            <a:off x="16317260" y="6308827"/>
            <a:ext cx="2838450" cy="2117231"/>
          </a:xfrm>
          <a:prstGeom prst="rightArrow">
            <a:avLst>
              <a:gd name="adj1" fmla="val 50000"/>
              <a:gd name="adj2" fmla="val 287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F1E487-6A4A-4815-B06A-F006BC068FCD}"/>
              </a:ext>
            </a:extLst>
          </p:cNvPr>
          <p:cNvSpPr/>
          <p:nvPr/>
        </p:nvSpPr>
        <p:spPr>
          <a:xfrm>
            <a:off x="17161048" y="7043964"/>
            <a:ext cx="1834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Lato"/>
              </a:rPr>
              <a:t>Money</a:t>
            </a:r>
          </a:p>
        </p:txBody>
      </p:sp>
      <p:pic>
        <p:nvPicPr>
          <p:cNvPr id="29" name="Picture 8" descr="Image result for bilibili">
            <a:extLst>
              <a:ext uri="{FF2B5EF4-FFF2-40B4-BE49-F238E27FC236}">
                <a16:creationId xmlns:a16="http://schemas.microsoft.com/office/drawing/2014/main" id="{813B09F7-BB1C-4DA6-AB46-D0A38D71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771" y="4902735"/>
            <a:ext cx="3269343" cy="18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31D64AB-F218-4EAD-9B18-16241408A52B}"/>
              </a:ext>
            </a:extLst>
          </p:cNvPr>
          <p:cNvSpPr/>
          <p:nvPr/>
        </p:nvSpPr>
        <p:spPr>
          <a:xfrm>
            <a:off x="10914152" y="9634336"/>
            <a:ext cx="2949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Lato"/>
              </a:rPr>
              <a:t>Companies</a:t>
            </a:r>
            <a:endParaRPr lang="en-US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7A1FC8-6049-44CF-9BAB-B55C7B99724A}"/>
              </a:ext>
            </a:extLst>
          </p:cNvPr>
          <p:cNvSpPr/>
          <p:nvPr/>
        </p:nvSpPr>
        <p:spPr>
          <a:xfrm>
            <a:off x="3659561" y="11496925"/>
            <a:ext cx="8612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Lato"/>
              </a:rPr>
              <a:t>As a consumer, you already see this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CDF5D-A0E6-4C44-951C-A58D52D12485}"/>
              </a:ext>
            </a:extLst>
          </p:cNvPr>
          <p:cNvSpPr/>
          <p:nvPr/>
        </p:nvSpPr>
        <p:spPr>
          <a:xfrm>
            <a:off x="12575497" y="11496925"/>
            <a:ext cx="8612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Lato"/>
              </a:rPr>
              <a:t>By learning accounting, you will know more about this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E9E3F0E-B6CC-4FC0-B017-4CB8914198EB}"/>
              </a:ext>
            </a:extLst>
          </p:cNvPr>
          <p:cNvSpPr/>
          <p:nvPr/>
        </p:nvSpPr>
        <p:spPr>
          <a:xfrm rot="16200000">
            <a:off x="7608147" y="6820287"/>
            <a:ext cx="714955" cy="8446400"/>
          </a:xfrm>
          <a:prstGeom prst="leftBrace">
            <a:avLst>
              <a:gd name="adj1" fmla="val 83367"/>
              <a:gd name="adj2" fmla="val 50000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56DFBE8C-987E-4198-A529-57709E4608CF}"/>
              </a:ext>
            </a:extLst>
          </p:cNvPr>
          <p:cNvSpPr/>
          <p:nvPr/>
        </p:nvSpPr>
        <p:spPr>
          <a:xfrm rot="16200000">
            <a:off x="16524083" y="6661620"/>
            <a:ext cx="714955" cy="8763735"/>
          </a:xfrm>
          <a:prstGeom prst="leftBrace">
            <a:avLst>
              <a:gd name="adj1" fmla="val 83367"/>
              <a:gd name="adj2" fmla="val 50000"/>
            </a:avLst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ncent whitepaper: Libra a threat to WeChat Pay, AliPay - Ledger ...">
            <a:extLst>
              <a:ext uri="{FF2B5EF4-FFF2-40B4-BE49-F238E27FC236}">
                <a16:creationId xmlns:a16="http://schemas.microsoft.com/office/drawing/2014/main" id="{8AFBEBAF-4426-489A-911F-E430298E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0" b="31874"/>
          <a:stretch/>
        </p:blipFill>
        <p:spPr bwMode="auto">
          <a:xfrm>
            <a:off x="12591014" y="8867568"/>
            <a:ext cx="3066604" cy="68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ibaba logo and symbol, meaning, history, PNG">
            <a:extLst>
              <a:ext uri="{FF2B5EF4-FFF2-40B4-BE49-F238E27FC236}">
                <a16:creationId xmlns:a16="http://schemas.microsoft.com/office/drawing/2014/main" id="{8FE8B6C5-4CE5-4E3A-BD9E-E096FFD0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83" y="6694947"/>
            <a:ext cx="2722191" cy="15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aomi Logo | The most famous brands and company logos in the world">
            <a:extLst>
              <a:ext uri="{FF2B5EF4-FFF2-40B4-BE49-F238E27FC236}">
                <a16:creationId xmlns:a16="http://schemas.microsoft.com/office/drawing/2014/main" id="{BC3746E8-F19F-4741-A0AC-5E13B51C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085" y="4758944"/>
            <a:ext cx="3570148" cy="200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D.com - Wikipedia">
            <a:extLst>
              <a:ext uri="{FF2B5EF4-FFF2-40B4-BE49-F238E27FC236}">
                <a16:creationId xmlns:a16="http://schemas.microsoft.com/office/drawing/2014/main" id="{54D89B28-E0F0-4142-98D8-2F25997E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138" y="6725563"/>
            <a:ext cx="2236504" cy="17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uawei logo | Logok">
            <a:extLst>
              <a:ext uri="{FF2B5EF4-FFF2-40B4-BE49-F238E27FC236}">
                <a16:creationId xmlns:a16="http://schemas.microsoft.com/office/drawing/2014/main" id="{DB7704A4-FA2C-4433-AA0D-86ED2BD6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683" y="6230945"/>
            <a:ext cx="2774866" cy="20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EAF23B-1B8C-4D11-8514-AEF71353F978}"/>
              </a:ext>
            </a:extLst>
          </p:cNvPr>
          <p:cNvSpPr/>
          <p:nvPr/>
        </p:nvSpPr>
        <p:spPr>
          <a:xfrm>
            <a:off x="8588379" y="4902735"/>
            <a:ext cx="7606963" cy="5783275"/>
          </a:xfrm>
          <a:prstGeom prst="roundRect">
            <a:avLst>
              <a:gd name="adj" fmla="val 9640"/>
            </a:avLst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B3F36D9-43CC-4566-895E-1D7A96F50AF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68132" y="8620706"/>
            <a:ext cx="2949739" cy="8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4634</Words>
  <Application>Microsoft Macintosh PowerPoint</Application>
  <PresentationFormat>Custom</PresentationFormat>
  <Paragraphs>650</Paragraphs>
  <Slides>65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Lato Regular</vt:lpstr>
      <vt:lpstr>Lota</vt:lpstr>
      <vt:lpstr>STIX-Bold</vt:lpstr>
      <vt:lpstr>STIX-Regular</vt:lpstr>
      <vt:lpstr>Arial</vt:lpstr>
      <vt:lpstr>Calibri</vt:lpstr>
      <vt:lpstr>Lato</vt:lpstr>
      <vt:lpstr>Lato Black</vt:lpstr>
      <vt:lpstr>Times New Roman</vt:lpstr>
      <vt:lpstr>Wingdings</vt:lpstr>
      <vt:lpstr>Office Theme</vt:lpstr>
      <vt:lpstr>PowerPoint Presentation</vt:lpstr>
      <vt:lpstr>University study: some facts and tips</vt:lpstr>
      <vt:lpstr>High school courses vs. Accounting</vt:lpstr>
      <vt:lpstr>Global top 100 companies by region - Top 3 in the US</vt:lpstr>
      <vt:lpstr>Global top 100 companies by region - Top 3 in China</vt:lpstr>
      <vt:lpstr>Information in companies’ stock prices</vt:lpstr>
      <vt:lpstr>Information in companies’ stock prices (cont’d)</vt:lpstr>
      <vt:lpstr>Different types of investors in the stock market</vt:lpstr>
      <vt:lpstr>Why learning accounting is important?</vt:lpstr>
      <vt:lpstr>Where do we obtain companies’ information?</vt:lpstr>
      <vt:lpstr>What is accounting?</vt:lpstr>
      <vt:lpstr>An overview of business operations</vt:lpstr>
      <vt:lpstr>Who uses accounting data?</vt:lpstr>
      <vt:lpstr>How do we learn Introductory Financial Accounting? </vt:lpstr>
      <vt:lpstr>How do we learn Introductory Financial Accounting? (cont’d)</vt:lpstr>
      <vt:lpstr>Introduction of the course -- Evaluation</vt:lpstr>
      <vt:lpstr>Introduction of the course -- Evaluation</vt:lpstr>
      <vt:lpstr>Introduction of the course -- Evaluation</vt:lpstr>
      <vt:lpstr>Introduction of the course -- Integrity</vt:lpstr>
      <vt:lpstr>Course outline</vt:lpstr>
      <vt:lpstr>How does accounting record information</vt:lpstr>
      <vt:lpstr>How does accounting record information (cont’d)</vt:lpstr>
      <vt:lpstr>How does accounting record information (cont’d)</vt:lpstr>
      <vt:lpstr>How does accounting record information (cont’d)</vt:lpstr>
      <vt:lpstr>The Accounting Equation </vt:lpstr>
      <vt:lpstr>The Accounting Equation (cont’d)</vt:lpstr>
      <vt:lpstr>The Accounting Equation (cont’d) </vt:lpstr>
      <vt:lpstr>The Accounting Equation (cont’d) </vt:lpstr>
      <vt:lpstr>The Accounting Equation - Equity</vt:lpstr>
      <vt:lpstr>Analyze business transactions</vt:lpstr>
      <vt:lpstr>Identifying accounting transactions </vt:lpstr>
      <vt:lpstr>Transaction analysis</vt:lpstr>
      <vt:lpstr>Transaction (1) Investment by Shareholders </vt:lpstr>
      <vt:lpstr>Transaction (2) Purchase of Equipment for Cash </vt:lpstr>
      <vt:lpstr>Transaction (3) Purchase of Supplies on Credit</vt:lpstr>
      <vt:lpstr>Transaction (4) Services Performed for Cash</vt:lpstr>
      <vt:lpstr>Transaction (5) Purchase of Advertising on Credit</vt:lpstr>
      <vt:lpstr>Transaction (6) Services Performed for Cash &amp; Credit</vt:lpstr>
      <vt:lpstr>Transaction (7) Payment of Expenses</vt:lpstr>
      <vt:lpstr>Transaction (8) Payment of Accounts Payable</vt:lpstr>
      <vt:lpstr>Transaction (9) Receipt of Cash on Account</vt:lpstr>
      <vt:lpstr>Transaction (10) Dividends</vt:lpstr>
      <vt:lpstr>Summary of Transactions</vt:lpstr>
      <vt:lpstr>Summary of Transactions</vt:lpstr>
      <vt:lpstr>Tabular Analysis – Exercise</vt:lpstr>
      <vt:lpstr>Tabular Analysis – Solution</vt:lpstr>
      <vt:lpstr>Financial Statements</vt:lpstr>
      <vt:lpstr>Financial Statements - Income Statement</vt:lpstr>
      <vt:lpstr>Financial Statements - Retained Earnings Statement</vt:lpstr>
      <vt:lpstr>Financial Statements - Statement of Financial Position</vt:lpstr>
      <vt:lpstr>Financial Statements - Statement of Cash Flows</vt:lpstr>
      <vt:lpstr>Financial Statements - Comprehensive income statement</vt:lpstr>
      <vt:lpstr>Financial Statements - Exercise</vt:lpstr>
      <vt:lpstr>Financial Statements - Solution</vt:lpstr>
      <vt:lpstr>Financial Statements - Solution (cont’d)</vt:lpstr>
      <vt:lpstr>Career Opportunities in Accounting</vt:lpstr>
      <vt:lpstr>Career Opportunities in Accounting (cont’d)</vt:lpstr>
      <vt:lpstr>Career Opportunities in Accounting (cont’d)</vt:lpstr>
      <vt:lpstr>The building blocks of accounting </vt:lpstr>
      <vt:lpstr>The building blocks of accounting </vt:lpstr>
      <vt:lpstr>The building blocks of accounting </vt:lpstr>
      <vt:lpstr>The building blocks of accounting </vt:lpstr>
      <vt:lpstr>The building blocks of accounting </vt:lpstr>
      <vt:lpstr>Glossary</vt:lpstr>
      <vt:lpstr>Glossary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Shijie Yang</dc:creator>
  <cp:lastModifiedBy>Yi Cao</cp:lastModifiedBy>
  <cp:revision>543</cp:revision>
  <dcterms:created xsi:type="dcterms:W3CDTF">2018-08-12T11:43:56Z</dcterms:created>
  <dcterms:modified xsi:type="dcterms:W3CDTF">2023-01-10T02:29:44Z</dcterms:modified>
</cp:coreProperties>
</file>